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6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/>
    <p:restoredTop sz="96327"/>
  </p:normalViewPr>
  <p:slideViewPr>
    <p:cSldViewPr snapToGrid="0" snapToObjects="1">
      <p:cViewPr varScale="1">
        <p:scale>
          <a:sx n="88" d="100"/>
          <a:sy n="88" d="100"/>
        </p:scale>
        <p:origin x="80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8C2DF-EF5E-C447-8468-FAE88DD6A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9333E7-4E95-E648-892E-5FC035C62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DE820-6236-5D45-A138-3D5FF1F6A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0D5E-D37A-8146-A867-D73F7145147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3A18A-507E-9D40-8377-E3C382BCD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D4AA4-86E4-9441-BBEF-5958ED0BC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B1BF-7FEB-B44C-91E6-3289726A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3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AD35E-2B09-1F46-B9A3-EBD252303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B3BF65-C0B8-EA47-8471-F1BEC42F9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AF34F-F4AA-B344-BD54-9C2BD4F74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0D5E-D37A-8146-A867-D73F7145147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C3E81-69A1-DC4A-AE13-AF7701AB8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FC38E-B913-8341-BFF6-ED81CC91B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B1BF-7FEB-B44C-91E6-3289726A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6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692422-4652-2E42-BEDF-4DA943B121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2223E7-BD9A-104A-B5E2-734879CE0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9AFBC-5CA8-9D4B-B667-D89F166D7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0D5E-D37A-8146-A867-D73F7145147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72146-E931-514E-A6FF-89DF3225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73C04-2242-4247-998D-7F43B5CB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B1BF-7FEB-B44C-91E6-3289726A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1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2DDBD-FBCD-6C44-81C6-E64FD763C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E3F36-B91A-F340-9F38-D5531CF77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949F5-3287-8048-89AA-17FE9A637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0D5E-D37A-8146-A867-D73F7145147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FDF95-3E66-5740-9FD3-FA99AB518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09D86-E83D-9648-9D84-CB75C65C6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B1BF-7FEB-B44C-91E6-3289726A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05BF8-430E-5249-AC12-BC33F8993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AA7D5-F0D3-5441-A044-311250D3F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59A2A-6212-C148-93F2-F640F65FA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0D5E-D37A-8146-A867-D73F7145147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BB1AA-3B0F-DF43-A0E5-0DE32CA69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BA0A7-FE90-124E-B122-D8BA8907E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B1BF-7FEB-B44C-91E6-3289726A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8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404C2-73F5-8E4A-9A51-EA4AC7A12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FD098-66AC-3F4C-B80A-856156BB65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4D7B0C-27AC-CF4D-B6C9-9FB301EF6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7F5424-9066-C04F-BBB9-57C954AB2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0D5E-D37A-8146-A867-D73F7145147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FB8D7-5D69-AC4C-B306-A85EEF8B8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BC2C0-DBB3-3445-A8C6-96FC4E68B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B1BF-7FEB-B44C-91E6-3289726A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6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489C5-D12B-424F-B5D9-460915B2B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E48D3-DE73-6E40-AF3C-452C0C4E6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BD1933-8936-B443-AEC6-0D5C793EF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DA5AED-2D83-CE44-9EA2-EDEE49FDBE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98831A-1646-BB4C-BE31-3DD94DB53F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AE285-B1FC-5648-971E-ACC602A36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0D5E-D37A-8146-A867-D73F7145147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C323B8-BF7D-E643-8054-1BAFA2F06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81ACB4-D699-244E-9E0C-2B979A34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B1BF-7FEB-B44C-91E6-3289726A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7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05D5C-FF0F-A248-9869-1A3F848FF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BD80CD-A122-7843-B4E8-2A6CDBB62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0D5E-D37A-8146-A867-D73F7145147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C86B01-6E4E-564A-BDE2-6C68C70DE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A0C82D-DED2-F340-8254-8DE17FD59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B1BF-7FEB-B44C-91E6-3289726A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0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9B0734-1266-6B4D-B329-F355F8DE4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0D5E-D37A-8146-A867-D73F7145147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47C596-21EE-794D-8509-D023063BC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B4E5A-85CF-4643-8B64-0924BDB95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B1BF-7FEB-B44C-91E6-3289726A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7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791B5-BDB8-1F47-8D07-E5324635D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7A8A2-0042-CC41-8988-AA1D192EB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9B8DE4-9EDC-E749-A3A1-672E6E066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24F13-4351-A845-81D2-C6D4CCAAE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0D5E-D37A-8146-A867-D73F7145147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E0EB6-DEC5-0244-83F8-30A9F5690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89CC6-44FB-474F-9C5C-465CCB88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B1BF-7FEB-B44C-91E6-3289726A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3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18896-E4C2-AA4F-A238-65CDEBB75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7A365A-ECF4-1C42-AE02-57A8C5BCEF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91797B-CE9C-D548-BD01-0379512CA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A123C-CC94-6844-A391-2AF49C214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0D5E-D37A-8146-A867-D73F7145147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542934-B1B8-FB4C-99FC-90AAE32D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48A10-A07B-4A4C-895C-8A9BCA2B4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B1BF-7FEB-B44C-91E6-3289726A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8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8FF029-F9EB-6847-B5D7-23FD9CC90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680822-117A-DA42-B553-57284544F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D79F3-C60E-B14A-8481-4AC91B076A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E0D5E-D37A-8146-A867-D73F7145147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B3AAF-D229-A547-BE8D-A1BF53C1D4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C6449-D589-BE48-9389-5F9FC591C8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0B1BF-7FEB-B44C-91E6-3289726A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83C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F0F560A9-204B-4582-B4EB-FADFC309F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478" y="1269608"/>
            <a:ext cx="10021043" cy="366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750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110CE0-63CF-564D-8B97-D5E6233E7D92}"/>
              </a:ext>
            </a:extLst>
          </p:cNvPr>
          <p:cNvSpPr/>
          <p:nvPr/>
        </p:nvSpPr>
        <p:spPr>
          <a:xfrm>
            <a:off x="-10856" y="-16967"/>
            <a:ext cx="12271436" cy="56299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060318-1D07-8A43-8B65-A9E766C81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045" y="111437"/>
            <a:ext cx="5536096" cy="40488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Money Works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EA9CC82-D16C-F640-B524-129847D4BA74}"/>
              </a:ext>
            </a:extLst>
          </p:cNvPr>
          <p:cNvSpPr txBox="1">
            <a:spLocks/>
          </p:cNvSpPr>
          <p:nvPr/>
        </p:nvSpPr>
        <p:spPr>
          <a:xfrm>
            <a:off x="1544404" y="813687"/>
            <a:ext cx="9094048" cy="5629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Maximize Your Tax Advantages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5E2E9B5-3386-1947-8DE6-5300706EDCEB}"/>
              </a:ext>
            </a:extLst>
          </p:cNvPr>
          <p:cNvSpPr txBox="1">
            <a:spLocks/>
          </p:cNvSpPr>
          <p:nvPr/>
        </p:nvSpPr>
        <p:spPr>
          <a:xfrm>
            <a:off x="2247373" y="5001784"/>
            <a:ext cx="7684686" cy="90668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You can only get two of the three!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Which would you choose?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89E928C-8FB4-7E46-8B3C-7DA47DF545D5}"/>
              </a:ext>
            </a:extLst>
          </p:cNvPr>
          <p:cNvGrpSpPr/>
          <p:nvPr/>
        </p:nvGrpSpPr>
        <p:grpSpPr>
          <a:xfrm>
            <a:off x="824206" y="1685386"/>
            <a:ext cx="10534443" cy="2933097"/>
            <a:chOff x="133557" y="1620615"/>
            <a:chExt cx="11928760" cy="303931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DA68DC-6529-B14B-8095-482794705612}"/>
                </a:ext>
              </a:extLst>
            </p:cNvPr>
            <p:cNvSpPr/>
            <p:nvPr/>
          </p:nvSpPr>
          <p:spPr>
            <a:xfrm>
              <a:off x="302679" y="1833012"/>
              <a:ext cx="3678715" cy="2594113"/>
            </a:xfrm>
            <a:prstGeom prst="rect">
              <a:avLst/>
            </a:prstGeom>
            <a:solidFill>
              <a:srgbClr val="2C6B9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F63E141-ED0D-E243-881D-473A5BD7DE71}"/>
                </a:ext>
              </a:extLst>
            </p:cNvPr>
            <p:cNvSpPr/>
            <p:nvPr/>
          </p:nvSpPr>
          <p:spPr>
            <a:xfrm>
              <a:off x="4256642" y="1833011"/>
              <a:ext cx="3678715" cy="2594113"/>
            </a:xfrm>
            <a:prstGeom prst="rect">
              <a:avLst/>
            </a:prstGeom>
            <a:solidFill>
              <a:srgbClr val="2C6B9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FC302-B24A-704C-8A7D-776A3EC233D3}"/>
                </a:ext>
              </a:extLst>
            </p:cNvPr>
            <p:cNvSpPr/>
            <p:nvPr/>
          </p:nvSpPr>
          <p:spPr>
            <a:xfrm>
              <a:off x="8210606" y="1833010"/>
              <a:ext cx="3678715" cy="2594113"/>
            </a:xfrm>
            <a:prstGeom prst="rect">
              <a:avLst/>
            </a:prstGeom>
            <a:solidFill>
              <a:srgbClr val="2C6B9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B05BDE7A-9365-AC42-8E14-6B6677B9C3EC}"/>
                </a:ext>
              </a:extLst>
            </p:cNvPr>
            <p:cNvSpPr txBox="1">
              <a:spLocks/>
            </p:cNvSpPr>
            <p:nvPr/>
          </p:nvSpPr>
          <p:spPr>
            <a:xfrm>
              <a:off x="682593" y="2206522"/>
              <a:ext cx="2918887" cy="184708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Tax</a:t>
              </a:r>
            </a:p>
            <a:p>
              <a:r>
                <a:rPr lang="en-US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Deductible</a:t>
              </a:r>
            </a:p>
            <a:p>
              <a:r>
                <a:rPr lang="en-US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Contribution</a:t>
              </a:r>
              <a:endPara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8F44D9B6-C47D-BB43-85A7-88F078E32C7A}"/>
                </a:ext>
              </a:extLst>
            </p:cNvPr>
            <p:cNvSpPr txBox="1">
              <a:spLocks/>
            </p:cNvSpPr>
            <p:nvPr/>
          </p:nvSpPr>
          <p:spPr>
            <a:xfrm>
              <a:off x="4636556" y="2206522"/>
              <a:ext cx="2918887" cy="184708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Tax</a:t>
              </a:r>
            </a:p>
            <a:p>
              <a:r>
                <a:rPr lang="en-US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Deferred</a:t>
              </a:r>
            </a:p>
            <a:p>
              <a:r>
                <a:rPr lang="en-US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Accumulation</a:t>
              </a:r>
              <a:endPara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itle 1">
              <a:extLst>
                <a:ext uri="{FF2B5EF4-FFF2-40B4-BE49-F238E27FC236}">
                  <a16:creationId xmlns:a16="http://schemas.microsoft.com/office/drawing/2014/main" id="{6560D3BA-EAEC-9849-8718-75943A99FB41}"/>
                </a:ext>
              </a:extLst>
            </p:cNvPr>
            <p:cNvSpPr txBox="1">
              <a:spLocks/>
            </p:cNvSpPr>
            <p:nvPr/>
          </p:nvSpPr>
          <p:spPr>
            <a:xfrm>
              <a:off x="8590520" y="2206522"/>
              <a:ext cx="2918887" cy="184708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Tax</a:t>
              </a:r>
            </a:p>
            <a:p>
              <a:r>
                <a:rPr lang="en-US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Free</a:t>
              </a:r>
            </a:p>
            <a:p>
              <a:r>
                <a:rPr lang="en-US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Distribution</a:t>
              </a:r>
              <a:endPara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B09A5C8-993F-E74A-AA7E-84B2C8CDADCB}"/>
                </a:ext>
              </a:extLst>
            </p:cNvPr>
            <p:cNvSpPr/>
            <p:nvPr/>
          </p:nvSpPr>
          <p:spPr>
            <a:xfrm>
              <a:off x="133557" y="1620615"/>
              <a:ext cx="8022929" cy="30393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D17B33E-5BED-6948-9835-C541A1396349}"/>
                </a:ext>
              </a:extLst>
            </p:cNvPr>
            <p:cNvSpPr/>
            <p:nvPr/>
          </p:nvSpPr>
          <p:spPr>
            <a:xfrm>
              <a:off x="4039388" y="1620616"/>
              <a:ext cx="8022929" cy="30393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AE7EC863-CD87-8742-A200-E7CE20201C4C}"/>
              </a:ext>
            </a:extLst>
          </p:cNvPr>
          <p:cNvSpPr txBox="1">
            <a:spLocks/>
          </p:cNvSpPr>
          <p:nvPr/>
        </p:nvSpPr>
        <p:spPr>
          <a:xfrm>
            <a:off x="125767" y="6125047"/>
            <a:ext cx="11927898" cy="46842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Let’s take a look at two brothers who chose differently…</a:t>
            </a:r>
          </a:p>
        </p:txBody>
      </p:sp>
      <p:pic>
        <p:nvPicPr>
          <p:cNvPr id="5" name="Picture 4" descr="Text, logo&#10;&#10;Description automatically generated with medium confidence">
            <a:extLst>
              <a:ext uri="{FF2B5EF4-FFF2-40B4-BE49-F238E27FC236}">
                <a16:creationId xmlns:a16="http://schemas.microsoft.com/office/drawing/2014/main" id="{CAAC9272-BFBD-4FE3-8EF0-A429F1FB7B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8452" y="27065"/>
            <a:ext cx="1254729" cy="47493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CD46740-2769-C3F5-EA7A-EC5D1C4A0213}"/>
              </a:ext>
            </a:extLst>
          </p:cNvPr>
          <p:cNvSpPr txBox="1"/>
          <p:nvPr/>
        </p:nvSpPr>
        <p:spPr>
          <a:xfrm>
            <a:off x="4831198" y="6630013"/>
            <a:ext cx="2517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For Agent Use Only – Not For Use With The Public</a:t>
            </a:r>
          </a:p>
        </p:txBody>
      </p:sp>
    </p:spTree>
    <p:extLst>
      <p:ext uri="{BB962C8B-B14F-4D97-AF65-F5344CB8AC3E}">
        <p14:creationId xmlns:p14="http://schemas.microsoft.com/office/powerpoint/2010/main" val="2240222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F49E3D84-F869-784B-BB16-04D9E05C19E4}"/>
              </a:ext>
            </a:extLst>
          </p:cNvPr>
          <p:cNvSpPr/>
          <p:nvPr/>
        </p:nvSpPr>
        <p:spPr>
          <a:xfrm>
            <a:off x="6668412" y="3855071"/>
            <a:ext cx="4779389" cy="1762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8C25680-D11E-8842-9C61-CB06B37C2AE0}"/>
              </a:ext>
            </a:extLst>
          </p:cNvPr>
          <p:cNvCxnSpPr>
            <a:cxnSpLocks/>
            <a:endCxn id="32" idx="3"/>
          </p:cNvCxnSpPr>
          <p:nvPr/>
        </p:nvCxnSpPr>
        <p:spPr>
          <a:xfrm>
            <a:off x="6668412" y="4720358"/>
            <a:ext cx="4779389" cy="16119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AF110CE0-63CF-564D-8B97-D5E6233E7D92}"/>
              </a:ext>
            </a:extLst>
          </p:cNvPr>
          <p:cNvSpPr/>
          <p:nvPr/>
        </p:nvSpPr>
        <p:spPr>
          <a:xfrm>
            <a:off x="-10856" y="-16967"/>
            <a:ext cx="12271436" cy="56299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060318-1D07-8A43-8B65-A9E766C81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045" y="111437"/>
            <a:ext cx="5536096" cy="40488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Tale of Two Brothers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EA9CC82-D16C-F640-B524-129847D4BA74}"/>
              </a:ext>
            </a:extLst>
          </p:cNvPr>
          <p:cNvSpPr txBox="1">
            <a:spLocks/>
          </p:cNvSpPr>
          <p:nvPr/>
        </p:nvSpPr>
        <p:spPr>
          <a:xfrm>
            <a:off x="1548977" y="546029"/>
            <a:ext cx="9094048" cy="1167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Our story begins with two brothers age 35, married with two children. Both are saving the same amount of money, earning the same 8% interest rate, for the same period of time.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5E2E9B5-3386-1947-8DE6-5300706EDCEB}"/>
              </a:ext>
            </a:extLst>
          </p:cNvPr>
          <p:cNvSpPr txBox="1">
            <a:spLocks/>
          </p:cNvSpPr>
          <p:nvPr/>
        </p:nvSpPr>
        <p:spPr>
          <a:xfrm>
            <a:off x="2253657" y="5965562"/>
            <a:ext cx="7684686" cy="57447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Who made the right decision?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A02213C-F7EA-E948-A411-7705EF178CFE}"/>
              </a:ext>
            </a:extLst>
          </p:cNvPr>
          <p:cNvSpPr/>
          <p:nvPr/>
        </p:nvSpPr>
        <p:spPr>
          <a:xfrm>
            <a:off x="874289" y="3855071"/>
            <a:ext cx="4779389" cy="1762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7025522E-4648-1446-9B18-846D0CCF6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0636" y="1904840"/>
            <a:ext cx="1753529" cy="1753529"/>
          </a:xfrm>
          <a:prstGeom prst="rect">
            <a:avLst/>
          </a:prstGeom>
        </p:spPr>
      </p:pic>
      <p:pic>
        <p:nvPicPr>
          <p:cNvPr id="12" name="Picture 11" descr="A person wearing a suit and tie holding his hand up&#10;&#10;Description automatically generated">
            <a:extLst>
              <a:ext uri="{FF2B5EF4-FFF2-40B4-BE49-F238E27FC236}">
                <a16:creationId xmlns:a16="http://schemas.microsoft.com/office/drawing/2014/main" id="{3E2000FB-21FB-7248-A581-5D9FAF7369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81" b="6147"/>
          <a:stretch/>
        </p:blipFill>
        <p:spPr>
          <a:xfrm>
            <a:off x="197045" y="1984391"/>
            <a:ext cx="2529862" cy="1659301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FACC7623-C3F3-E84B-BFCB-B6979F641010}"/>
              </a:ext>
            </a:extLst>
          </p:cNvPr>
          <p:cNvSpPr txBox="1">
            <a:spLocks/>
          </p:cNvSpPr>
          <p:nvPr/>
        </p:nvSpPr>
        <p:spPr>
          <a:xfrm>
            <a:off x="2539907" y="2312672"/>
            <a:ext cx="3341502" cy="1431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Brother “A”</a:t>
            </a:r>
          </a:p>
          <a:p>
            <a:pPr algn="l">
              <a:lnSpc>
                <a:spcPct val="100000"/>
              </a:lnSpc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Believes in “The Old Way”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Save for retirement in qualified accounts, receive tax deduction and pay taxes later.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9F07013-5F37-0C4C-95BA-02516CBF8C2F}"/>
              </a:ext>
            </a:extLst>
          </p:cNvPr>
          <p:cNvSpPr txBox="1">
            <a:spLocks/>
          </p:cNvSpPr>
          <p:nvPr/>
        </p:nvSpPr>
        <p:spPr>
          <a:xfrm>
            <a:off x="7850891" y="2324967"/>
            <a:ext cx="3598503" cy="1431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Brother “B”</a:t>
            </a:r>
          </a:p>
          <a:p>
            <a:pPr algn="l">
              <a:lnSpc>
                <a:spcPct val="100000"/>
              </a:lnSpc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Believes in “The New Way”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Save for retirement in non-qualified accounts and receive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tax-free income later.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9BBFA565-8C89-5F40-BD2F-00B7203CB500}"/>
              </a:ext>
            </a:extLst>
          </p:cNvPr>
          <p:cNvSpPr txBox="1">
            <a:spLocks/>
          </p:cNvSpPr>
          <p:nvPr/>
        </p:nvSpPr>
        <p:spPr>
          <a:xfrm>
            <a:off x="919992" y="3748644"/>
            <a:ext cx="4399016" cy="1943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$6,520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contributions to 401(k) plus</a:t>
            </a:r>
          </a:p>
          <a:p>
            <a:pPr algn="l">
              <a:lnSpc>
                <a:spcPct val="100000"/>
              </a:lnSpc>
            </a:pP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$1,050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employer match</a:t>
            </a:r>
            <a:endParaRPr lang="en-US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$680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annual premium</a:t>
            </a:r>
            <a:endParaRPr lang="en-US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$600,000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30-year term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338CD890-AC0B-4B43-9F6A-9D377A972A01}"/>
              </a:ext>
            </a:extLst>
          </p:cNvPr>
          <p:cNvSpPr txBox="1">
            <a:spLocks/>
          </p:cNvSpPr>
          <p:nvPr/>
        </p:nvSpPr>
        <p:spPr>
          <a:xfrm>
            <a:off x="6715950" y="3748644"/>
            <a:ext cx="5033511" cy="1943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$0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contributions to 401(k) plus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$0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employer match</a:t>
            </a:r>
            <a:endParaRPr lang="en-US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$7,200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annual premium</a:t>
            </a:r>
            <a:endParaRPr lang="en-US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$600,000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Indexed Universal Life (IUL)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2CE7983-92C4-2742-945D-18E5329A6F5B}"/>
              </a:ext>
            </a:extLst>
          </p:cNvPr>
          <p:cNvCxnSpPr>
            <a:cxnSpLocks/>
            <a:endCxn id="30" idx="3"/>
          </p:cNvCxnSpPr>
          <p:nvPr/>
        </p:nvCxnSpPr>
        <p:spPr>
          <a:xfrm>
            <a:off x="874289" y="4720358"/>
            <a:ext cx="4779389" cy="16119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Picture 18" descr="Text, logo&#10;&#10;Description automatically generated with medium confidence">
            <a:extLst>
              <a:ext uri="{FF2B5EF4-FFF2-40B4-BE49-F238E27FC236}">
                <a16:creationId xmlns:a16="http://schemas.microsoft.com/office/drawing/2014/main" id="{41035472-BDAE-4B84-A8B5-28D9C7EAC0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3025" y="27065"/>
            <a:ext cx="1254729" cy="47493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67FBB4-A528-5B07-C42B-DA6790352095}"/>
              </a:ext>
            </a:extLst>
          </p:cNvPr>
          <p:cNvSpPr txBox="1"/>
          <p:nvPr/>
        </p:nvSpPr>
        <p:spPr>
          <a:xfrm>
            <a:off x="4831198" y="6630013"/>
            <a:ext cx="2517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For Agent Use Only – Not For Use With The Public</a:t>
            </a:r>
          </a:p>
        </p:txBody>
      </p:sp>
    </p:spTree>
    <p:extLst>
      <p:ext uri="{BB962C8B-B14F-4D97-AF65-F5344CB8AC3E}">
        <p14:creationId xmlns:p14="http://schemas.microsoft.com/office/powerpoint/2010/main" val="2739329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110CE0-63CF-564D-8B97-D5E6233E7D92}"/>
              </a:ext>
            </a:extLst>
          </p:cNvPr>
          <p:cNvSpPr/>
          <p:nvPr/>
        </p:nvSpPr>
        <p:spPr>
          <a:xfrm>
            <a:off x="-10856" y="-16967"/>
            <a:ext cx="12271436" cy="56299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060318-1D07-8A43-8B65-A9E766C81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045" y="111437"/>
            <a:ext cx="5536096" cy="40488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Tale of Two Brothers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EA9CC82-D16C-F640-B524-129847D4BA74}"/>
              </a:ext>
            </a:extLst>
          </p:cNvPr>
          <p:cNvSpPr txBox="1">
            <a:spLocks/>
          </p:cNvSpPr>
          <p:nvPr/>
        </p:nvSpPr>
        <p:spPr>
          <a:xfrm>
            <a:off x="1548976" y="753266"/>
            <a:ext cx="9094048" cy="5532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Results After 30 Years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5E2E9B5-3386-1947-8DE6-5300706EDCEB}"/>
              </a:ext>
            </a:extLst>
          </p:cNvPr>
          <p:cNvSpPr txBox="1">
            <a:spLocks/>
          </p:cNvSpPr>
          <p:nvPr/>
        </p:nvSpPr>
        <p:spPr>
          <a:xfrm>
            <a:off x="2253657" y="5374173"/>
            <a:ext cx="7684686" cy="115271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It’s not how much you make. 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It’s how much you keep!</a:t>
            </a:r>
          </a:p>
        </p:txBody>
      </p:sp>
      <p:pic>
        <p:nvPicPr>
          <p:cNvPr id="5" name="Picture 4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7025522E-4648-1446-9B18-846D0CCF6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0636" y="1391133"/>
            <a:ext cx="1753529" cy="1753529"/>
          </a:xfrm>
          <a:prstGeom prst="rect">
            <a:avLst/>
          </a:prstGeom>
        </p:spPr>
      </p:pic>
      <p:pic>
        <p:nvPicPr>
          <p:cNvPr id="12" name="Picture 11" descr="A person wearing a suit and tie holding his hand up&#10;&#10;Description automatically generated">
            <a:extLst>
              <a:ext uri="{FF2B5EF4-FFF2-40B4-BE49-F238E27FC236}">
                <a16:creationId xmlns:a16="http://schemas.microsoft.com/office/drawing/2014/main" id="{3E2000FB-21FB-7248-A581-5D9FAF7369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81" b="6147"/>
          <a:stretch/>
        </p:blipFill>
        <p:spPr>
          <a:xfrm>
            <a:off x="197045" y="1470684"/>
            <a:ext cx="2529862" cy="1659301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FACC7623-C3F3-E84B-BFCB-B6979F641010}"/>
              </a:ext>
            </a:extLst>
          </p:cNvPr>
          <p:cNvSpPr txBox="1">
            <a:spLocks/>
          </p:cNvSpPr>
          <p:nvPr/>
        </p:nvSpPr>
        <p:spPr>
          <a:xfrm>
            <a:off x="2539907" y="1798965"/>
            <a:ext cx="3341502" cy="1431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Brother “A”</a:t>
            </a:r>
          </a:p>
          <a:p>
            <a:pPr algn="l">
              <a:lnSpc>
                <a:spcPct val="100000"/>
              </a:lnSpc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Believes in “The Old Way”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Save for retirement in qualified accounts, receive tax deduction and pay taxes later.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9F07013-5F37-0C4C-95BA-02516CBF8C2F}"/>
              </a:ext>
            </a:extLst>
          </p:cNvPr>
          <p:cNvSpPr txBox="1">
            <a:spLocks/>
          </p:cNvSpPr>
          <p:nvPr/>
        </p:nvSpPr>
        <p:spPr>
          <a:xfrm>
            <a:off x="7850891" y="1811260"/>
            <a:ext cx="3598503" cy="1431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Brother “B”</a:t>
            </a:r>
          </a:p>
          <a:p>
            <a:pPr algn="l">
              <a:lnSpc>
                <a:spcPct val="100000"/>
              </a:lnSpc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Believes in “The New Way”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Save for retirement in non-qualified accounts and receive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tax-free income later.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DD41938-4314-B341-BCFB-909160AFE6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668007"/>
              </p:ext>
            </p:extLst>
          </p:nvPr>
        </p:nvGraphicFramePr>
        <p:xfrm>
          <a:off x="442539" y="3351898"/>
          <a:ext cx="529060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0602">
                  <a:extLst>
                    <a:ext uri="{9D8B030D-6E8A-4147-A177-3AD203B41FA5}">
                      <a16:colId xmlns:a16="http://schemas.microsoft.com/office/drawing/2014/main" val="4007769282"/>
                    </a:ext>
                  </a:extLst>
                </a:gridCol>
              </a:tblGrid>
              <a:tr h="43178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$858,000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401(k)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305678"/>
                  </a:ext>
                </a:extLst>
              </a:tr>
              <a:tr h="43178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 insurance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($12,000 annual premium to replace)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559981"/>
                  </a:ext>
                </a:extLst>
              </a:tr>
              <a:tr h="43178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$65,000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cumulative tax savings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050460"/>
                  </a:ext>
                </a:extLst>
              </a:tr>
              <a:tr h="43178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$858,000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retirement savings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11117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73C0BF6-FA34-9F47-9E9C-404046148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495304"/>
              </p:ext>
            </p:extLst>
          </p:nvPr>
        </p:nvGraphicFramePr>
        <p:xfrm>
          <a:off x="6329630" y="3351898"/>
          <a:ext cx="529060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0602">
                  <a:extLst>
                    <a:ext uri="{9D8B030D-6E8A-4147-A177-3AD203B41FA5}">
                      <a16:colId xmlns:a16="http://schemas.microsoft.com/office/drawing/2014/main" val="4007769282"/>
                    </a:ext>
                  </a:extLst>
                </a:gridCol>
              </a:tblGrid>
              <a:tr h="43178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$709,000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305678"/>
                  </a:ext>
                </a:extLst>
              </a:tr>
              <a:tr h="43178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$864,000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IUL death benefit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(Life Insurance is still in place)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559981"/>
                  </a:ext>
                </a:extLst>
              </a:tr>
              <a:tr h="43178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cumulative tax savings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050460"/>
                  </a:ext>
                </a:extLst>
              </a:tr>
              <a:tr h="43178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$709,000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 Value In IUL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111176"/>
                  </a:ext>
                </a:extLst>
              </a:tr>
            </a:tbl>
          </a:graphicData>
        </a:graphic>
      </p:graphicFrame>
      <p:pic>
        <p:nvPicPr>
          <p:cNvPr id="15" name="Picture 14" descr="Text, logo&#10;&#10;Description automatically generated with medium confidence">
            <a:extLst>
              <a:ext uri="{FF2B5EF4-FFF2-40B4-BE49-F238E27FC236}">
                <a16:creationId xmlns:a16="http://schemas.microsoft.com/office/drawing/2014/main" id="{DD544C0B-9B35-4E3E-8DFB-B4D9593387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3024" y="27065"/>
            <a:ext cx="1254729" cy="47493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7EC206-2F04-88E9-30F7-A53A4BA48BA2}"/>
              </a:ext>
            </a:extLst>
          </p:cNvPr>
          <p:cNvSpPr txBox="1"/>
          <p:nvPr/>
        </p:nvSpPr>
        <p:spPr>
          <a:xfrm>
            <a:off x="4831198" y="6630013"/>
            <a:ext cx="2517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For Agent Use Only – Not For Use With The Public</a:t>
            </a:r>
          </a:p>
        </p:txBody>
      </p:sp>
    </p:spTree>
    <p:extLst>
      <p:ext uri="{BB962C8B-B14F-4D97-AF65-F5344CB8AC3E}">
        <p14:creationId xmlns:p14="http://schemas.microsoft.com/office/powerpoint/2010/main" val="1737841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110CE0-63CF-564D-8B97-D5E6233E7D92}"/>
              </a:ext>
            </a:extLst>
          </p:cNvPr>
          <p:cNvSpPr/>
          <p:nvPr/>
        </p:nvSpPr>
        <p:spPr>
          <a:xfrm>
            <a:off x="-10856" y="-16967"/>
            <a:ext cx="12271436" cy="56299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060318-1D07-8A43-8B65-A9E766C81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045" y="111437"/>
            <a:ext cx="5536096" cy="40488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Tale of Two Brothers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EA9CC82-D16C-F640-B524-129847D4BA74}"/>
              </a:ext>
            </a:extLst>
          </p:cNvPr>
          <p:cNvSpPr txBox="1">
            <a:spLocks/>
          </p:cNvSpPr>
          <p:nvPr/>
        </p:nvSpPr>
        <p:spPr>
          <a:xfrm>
            <a:off x="1548976" y="752682"/>
            <a:ext cx="9094048" cy="5532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Results During Retirement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5E2E9B5-3386-1947-8DE6-5300706EDCEB}"/>
              </a:ext>
            </a:extLst>
          </p:cNvPr>
          <p:cNvSpPr txBox="1">
            <a:spLocks/>
          </p:cNvSpPr>
          <p:nvPr/>
        </p:nvSpPr>
        <p:spPr>
          <a:xfrm>
            <a:off x="1325462" y="5732053"/>
            <a:ext cx="9541076" cy="5629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Who did a better job planning for retirement???</a:t>
            </a:r>
          </a:p>
        </p:txBody>
      </p:sp>
      <p:pic>
        <p:nvPicPr>
          <p:cNvPr id="5" name="Picture 4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7025522E-4648-1446-9B18-846D0CCF6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0636" y="1391133"/>
            <a:ext cx="1753529" cy="1753529"/>
          </a:xfrm>
          <a:prstGeom prst="rect">
            <a:avLst/>
          </a:prstGeom>
        </p:spPr>
      </p:pic>
      <p:pic>
        <p:nvPicPr>
          <p:cNvPr id="12" name="Picture 11" descr="A person wearing a suit and tie holding his hand up&#10;&#10;Description automatically generated">
            <a:extLst>
              <a:ext uri="{FF2B5EF4-FFF2-40B4-BE49-F238E27FC236}">
                <a16:creationId xmlns:a16="http://schemas.microsoft.com/office/drawing/2014/main" id="{3E2000FB-21FB-7248-A581-5D9FAF7369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81" b="6147"/>
          <a:stretch/>
        </p:blipFill>
        <p:spPr>
          <a:xfrm>
            <a:off x="197045" y="1470684"/>
            <a:ext cx="2529862" cy="1659301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FACC7623-C3F3-E84B-BFCB-B6979F641010}"/>
              </a:ext>
            </a:extLst>
          </p:cNvPr>
          <p:cNvSpPr txBox="1">
            <a:spLocks/>
          </p:cNvSpPr>
          <p:nvPr/>
        </p:nvSpPr>
        <p:spPr>
          <a:xfrm>
            <a:off x="2539907" y="2561675"/>
            <a:ext cx="3341502" cy="6688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Brother “A”</a:t>
            </a:r>
          </a:p>
          <a:p>
            <a:pPr algn="l">
              <a:lnSpc>
                <a:spcPct val="100000"/>
              </a:lnSpc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Believes in “The Old Way”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9F07013-5F37-0C4C-95BA-02516CBF8C2F}"/>
              </a:ext>
            </a:extLst>
          </p:cNvPr>
          <p:cNvSpPr txBox="1">
            <a:spLocks/>
          </p:cNvSpPr>
          <p:nvPr/>
        </p:nvSpPr>
        <p:spPr>
          <a:xfrm>
            <a:off x="7850891" y="2591383"/>
            <a:ext cx="3598503" cy="65139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Brother “B”</a:t>
            </a:r>
          </a:p>
          <a:p>
            <a:pPr algn="l">
              <a:lnSpc>
                <a:spcPct val="100000"/>
              </a:lnSpc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Believes in “The New Way”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8DA5104-2763-0B42-92B8-478CE23B7172}"/>
              </a:ext>
            </a:extLst>
          </p:cNvPr>
          <p:cNvSpPr txBox="1">
            <a:spLocks/>
          </p:cNvSpPr>
          <p:nvPr/>
        </p:nvSpPr>
        <p:spPr>
          <a:xfrm>
            <a:off x="1548976" y="3464252"/>
            <a:ext cx="9094048" cy="18362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They both decide that they can live on $97,000 of annual income during their retirement years!</a:t>
            </a:r>
          </a:p>
        </p:txBody>
      </p:sp>
      <p:pic>
        <p:nvPicPr>
          <p:cNvPr id="13" name="Picture 12" descr="Text, logo&#10;&#10;Description automatically generated with medium confidence">
            <a:extLst>
              <a:ext uri="{FF2B5EF4-FFF2-40B4-BE49-F238E27FC236}">
                <a16:creationId xmlns:a16="http://schemas.microsoft.com/office/drawing/2014/main" id="{48425F6A-12CA-48DD-BC74-85B7A92295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3024" y="27065"/>
            <a:ext cx="1254729" cy="47493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27BBA0-2142-1CBC-BA00-B7BE33718BE7}"/>
              </a:ext>
            </a:extLst>
          </p:cNvPr>
          <p:cNvSpPr txBox="1"/>
          <p:nvPr/>
        </p:nvSpPr>
        <p:spPr>
          <a:xfrm>
            <a:off x="4831198" y="6630013"/>
            <a:ext cx="2517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For Agent Use Only – Not For Use With The Public</a:t>
            </a:r>
          </a:p>
        </p:txBody>
      </p:sp>
    </p:spTree>
    <p:extLst>
      <p:ext uri="{BB962C8B-B14F-4D97-AF65-F5344CB8AC3E}">
        <p14:creationId xmlns:p14="http://schemas.microsoft.com/office/powerpoint/2010/main" val="1707492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110CE0-63CF-564D-8B97-D5E6233E7D92}"/>
              </a:ext>
            </a:extLst>
          </p:cNvPr>
          <p:cNvSpPr/>
          <p:nvPr/>
        </p:nvSpPr>
        <p:spPr>
          <a:xfrm>
            <a:off x="-10856" y="-16967"/>
            <a:ext cx="12271436" cy="56299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060318-1D07-8A43-8B65-A9E766C81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045" y="111437"/>
            <a:ext cx="5536096" cy="40488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Tale of Two Brothers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EA9CC82-D16C-F640-B524-129847D4BA74}"/>
              </a:ext>
            </a:extLst>
          </p:cNvPr>
          <p:cNvSpPr txBox="1">
            <a:spLocks/>
          </p:cNvSpPr>
          <p:nvPr/>
        </p:nvSpPr>
        <p:spPr>
          <a:xfrm>
            <a:off x="1548976" y="753266"/>
            <a:ext cx="9094048" cy="5532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Results During Retirement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5E2E9B5-3386-1947-8DE6-5300706EDCEB}"/>
              </a:ext>
            </a:extLst>
          </p:cNvPr>
          <p:cNvSpPr txBox="1">
            <a:spLocks/>
          </p:cNvSpPr>
          <p:nvPr/>
        </p:nvSpPr>
        <p:spPr>
          <a:xfrm>
            <a:off x="3450699" y="5431381"/>
            <a:ext cx="5290602" cy="115271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Which plan makes you feel more financially secure?</a:t>
            </a:r>
          </a:p>
        </p:txBody>
      </p:sp>
      <p:pic>
        <p:nvPicPr>
          <p:cNvPr id="5" name="Picture 4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7025522E-4648-1446-9B18-846D0CCF6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0636" y="1237023"/>
            <a:ext cx="1753529" cy="1753529"/>
          </a:xfrm>
          <a:prstGeom prst="rect">
            <a:avLst/>
          </a:prstGeom>
        </p:spPr>
      </p:pic>
      <p:pic>
        <p:nvPicPr>
          <p:cNvPr id="12" name="Picture 11" descr="A person wearing a suit and tie holding his hand up&#10;&#10;Description automatically generated">
            <a:extLst>
              <a:ext uri="{FF2B5EF4-FFF2-40B4-BE49-F238E27FC236}">
                <a16:creationId xmlns:a16="http://schemas.microsoft.com/office/drawing/2014/main" id="{3E2000FB-21FB-7248-A581-5D9FAF7369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81" b="6147"/>
          <a:stretch/>
        </p:blipFill>
        <p:spPr>
          <a:xfrm>
            <a:off x="197045" y="1316574"/>
            <a:ext cx="2529862" cy="1659301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FACC7623-C3F3-E84B-BFCB-B6979F641010}"/>
              </a:ext>
            </a:extLst>
          </p:cNvPr>
          <p:cNvSpPr txBox="1">
            <a:spLocks/>
          </p:cNvSpPr>
          <p:nvPr/>
        </p:nvSpPr>
        <p:spPr>
          <a:xfrm>
            <a:off x="2539907" y="1644855"/>
            <a:ext cx="3341502" cy="1431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Brother “A”</a:t>
            </a:r>
          </a:p>
          <a:p>
            <a:pPr algn="l">
              <a:lnSpc>
                <a:spcPct val="100000"/>
              </a:lnSpc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Believes in “The Old Way”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Save for retirement in qualified accounts, receive tax deduction and pay taxes later.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9F07013-5F37-0C4C-95BA-02516CBF8C2F}"/>
              </a:ext>
            </a:extLst>
          </p:cNvPr>
          <p:cNvSpPr txBox="1">
            <a:spLocks/>
          </p:cNvSpPr>
          <p:nvPr/>
        </p:nvSpPr>
        <p:spPr>
          <a:xfrm>
            <a:off x="7850891" y="1657150"/>
            <a:ext cx="3598503" cy="1431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Brother “B”</a:t>
            </a:r>
          </a:p>
          <a:p>
            <a:pPr algn="l">
              <a:lnSpc>
                <a:spcPct val="100000"/>
              </a:lnSpc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Believes in “The New Way”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Save for retirement in non-qualified accounts and receive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tax-free income later.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DD41938-4314-B341-BCFB-909160AFE6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757706"/>
              </p:ext>
            </p:extLst>
          </p:nvPr>
        </p:nvGraphicFramePr>
        <p:xfrm>
          <a:off x="442539" y="3197788"/>
          <a:ext cx="5290602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0602">
                  <a:extLst>
                    <a:ext uri="{9D8B030D-6E8A-4147-A177-3AD203B41FA5}">
                      <a16:colId xmlns:a16="http://schemas.microsoft.com/office/drawing/2014/main" val="4007769282"/>
                    </a:ext>
                  </a:extLst>
                </a:gridCol>
              </a:tblGrid>
              <a:tr h="43178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$97,000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income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305678"/>
                  </a:ext>
                </a:extLst>
              </a:tr>
              <a:tr h="43178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$129,340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withdrawal from 401(k)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559981"/>
                  </a:ext>
                </a:extLst>
              </a:tr>
              <a:tr h="43178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$(32,335)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050460"/>
                  </a:ext>
                </a:extLst>
              </a:tr>
              <a:tr h="43178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9 years, at age 74, Brother “A” runs out of money!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11117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73C0BF6-FA34-9F47-9E9C-404046148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653969"/>
              </p:ext>
            </p:extLst>
          </p:nvPr>
        </p:nvGraphicFramePr>
        <p:xfrm>
          <a:off x="6329630" y="3197788"/>
          <a:ext cx="529060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0602">
                  <a:extLst>
                    <a:ext uri="{9D8B030D-6E8A-4147-A177-3AD203B41FA5}">
                      <a16:colId xmlns:a16="http://schemas.microsoft.com/office/drawing/2014/main" val="4007769282"/>
                    </a:ext>
                  </a:extLst>
                </a:gridCol>
              </a:tblGrid>
              <a:tr h="43178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$97,000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income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305678"/>
                  </a:ext>
                </a:extLst>
              </a:tr>
              <a:tr h="43178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$97,000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TAX-FREE loans via IUL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559981"/>
                  </a:ext>
                </a:extLst>
              </a:tr>
              <a:tr h="43178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050460"/>
                  </a:ext>
                </a:extLst>
              </a:tr>
              <a:tr h="431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Brother “B” dies at age 100, he would have received $3,395,000 and left his family $3,036,000 both free of income tax!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111176"/>
                  </a:ext>
                </a:extLst>
              </a:tr>
            </a:tbl>
          </a:graphicData>
        </a:graphic>
      </p:graphicFrame>
      <p:pic>
        <p:nvPicPr>
          <p:cNvPr id="15" name="Picture 14" descr="Text, logo&#10;&#10;Description automatically generated with medium confidence">
            <a:extLst>
              <a:ext uri="{FF2B5EF4-FFF2-40B4-BE49-F238E27FC236}">
                <a16:creationId xmlns:a16="http://schemas.microsoft.com/office/drawing/2014/main" id="{15CC5E8F-F71E-4666-96BF-A260873302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8452" y="33076"/>
            <a:ext cx="1254729" cy="47493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B3D972A-21CF-A9E6-76FF-0C1F494CBB13}"/>
              </a:ext>
            </a:extLst>
          </p:cNvPr>
          <p:cNvSpPr txBox="1"/>
          <p:nvPr/>
        </p:nvSpPr>
        <p:spPr>
          <a:xfrm>
            <a:off x="4831198" y="6630013"/>
            <a:ext cx="2517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For Agent Use Only – Not For Use With The Public</a:t>
            </a:r>
          </a:p>
        </p:txBody>
      </p:sp>
    </p:spTree>
    <p:extLst>
      <p:ext uri="{BB962C8B-B14F-4D97-AF65-F5344CB8AC3E}">
        <p14:creationId xmlns:p14="http://schemas.microsoft.com/office/powerpoint/2010/main" val="3839896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110CE0-63CF-564D-8B97-D5E6233E7D92}"/>
              </a:ext>
            </a:extLst>
          </p:cNvPr>
          <p:cNvSpPr/>
          <p:nvPr/>
        </p:nvSpPr>
        <p:spPr>
          <a:xfrm>
            <a:off x="-10856" y="-16967"/>
            <a:ext cx="12271436" cy="56299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060318-1D07-8A43-8B65-A9E766C81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045" y="111437"/>
            <a:ext cx="5536096" cy="40488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Educate and Inform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EA9CC82-D16C-F640-B524-129847D4BA74}"/>
              </a:ext>
            </a:extLst>
          </p:cNvPr>
          <p:cNvSpPr txBox="1">
            <a:spLocks/>
          </p:cNvSpPr>
          <p:nvPr/>
        </p:nvSpPr>
        <p:spPr>
          <a:xfrm>
            <a:off x="279238" y="674433"/>
            <a:ext cx="7909265" cy="12173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Equis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we educate and inform to help families achieve financial security.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9F07013-5F37-0C4C-95BA-02516CBF8C2F}"/>
              </a:ext>
            </a:extLst>
          </p:cNvPr>
          <p:cNvSpPr txBox="1">
            <a:spLocks/>
          </p:cNvSpPr>
          <p:nvPr/>
        </p:nvSpPr>
        <p:spPr>
          <a:xfrm>
            <a:off x="279238" y="2713243"/>
            <a:ext cx="11155899" cy="1431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Protect your savings from loss and provide for upside potential.</a:t>
            </a:r>
          </a:p>
          <a:p>
            <a:pPr marL="285750" indent="-285750" algn="l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Put compound interest to work for you, not against you.</a:t>
            </a:r>
          </a:p>
          <a:p>
            <a:pPr marL="285750" indent="-285750" algn="l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Maximize use of tax-advantaged savings and income opportunities.</a:t>
            </a:r>
          </a:p>
          <a:p>
            <a:pPr marL="285750" indent="-285750" algn="l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Re-direct money you are already spending/saving to create new money to save.</a:t>
            </a:r>
          </a:p>
        </p:txBody>
      </p:sp>
      <p:pic>
        <p:nvPicPr>
          <p:cNvPr id="9" name="Picture 8" descr="Text, logo&#10;&#10;Description automatically generated with medium confidence">
            <a:extLst>
              <a:ext uri="{FF2B5EF4-FFF2-40B4-BE49-F238E27FC236}">
                <a16:creationId xmlns:a16="http://schemas.microsoft.com/office/drawing/2014/main" id="{1DF41043-C314-4AE2-91D9-701FE49DEA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8452" y="27065"/>
            <a:ext cx="1254729" cy="47493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87B3B5-BE01-FC63-F2EA-A88F7A334BF4}"/>
              </a:ext>
            </a:extLst>
          </p:cNvPr>
          <p:cNvSpPr txBox="1"/>
          <p:nvPr/>
        </p:nvSpPr>
        <p:spPr>
          <a:xfrm>
            <a:off x="4831198" y="6630013"/>
            <a:ext cx="2517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For Agent Use Only – Not For Use With The Public</a:t>
            </a:r>
          </a:p>
        </p:txBody>
      </p:sp>
    </p:spTree>
    <p:extLst>
      <p:ext uri="{BB962C8B-B14F-4D97-AF65-F5344CB8AC3E}">
        <p14:creationId xmlns:p14="http://schemas.microsoft.com/office/powerpoint/2010/main" val="3188909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636</Words>
  <Application>Microsoft Office PowerPoint</Application>
  <PresentationFormat>Widescreen</PresentationFormat>
  <Paragraphs>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How Money Works</vt:lpstr>
      <vt:lpstr>A Tale of Two Brothers</vt:lpstr>
      <vt:lpstr>A Tale of Two Brothers</vt:lpstr>
      <vt:lpstr>A Tale of Two Brothers</vt:lpstr>
      <vt:lpstr>A Tale of Two Brothers</vt:lpstr>
      <vt:lpstr>Educate and Inform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Alaina Forslund</dc:creator>
  <cp:lastModifiedBy>Jana Millspaugh</cp:lastModifiedBy>
  <cp:revision>4</cp:revision>
  <dcterms:created xsi:type="dcterms:W3CDTF">2020-03-19T13:45:23Z</dcterms:created>
  <dcterms:modified xsi:type="dcterms:W3CDTF">2023-02-09T19:39:12Z</dcterms:modified>
</cp:coreProperties>
</file>