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Roboto" pitchFamily="2" charset="0"/>
      <p:regular r:id="rId37"/>
      <p:bold r:id="rId38"/>
      <p:italic r:id="rId39"/>
      <p:bold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4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the-champions-of-the-401-k-lament-the-revolution-they-started-148338234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nbc.com/2017/01/04/a-brief-history-of-the-401k-which-changed-how-americans-retire.html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vestorjunkie.com/24787/retirement-contribution-limit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https://www.wsj.com/articles/the-champions-of-the-401-k-lament-the-revolution-they-started-1483382348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https://www.cnbc.com/2017/01/04/a-brief-history-of-the-401k-which-changed-how-americans-retire.html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taxes going to be higher when you retire?  Probably not.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 rates can increase and your higher income will put you in a higher tax bracket.  Probably fewer deductions when you retire ( no dependent children, mortgage interest deduction, etc.)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0323B"/>
                </a:solidFill>
              </a:rPr>
              <a:t>Solo 401(k)</a:t>
            </a:r>
            <a:endParaRPr sz="1000" b="1">
              <a:solidFill>
                <a:srgbClr val="30323B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0323B"/>
                </a:solidFill>
              </a:rPr>
              <a:t>A </a:t>
            </a:r>
            <a:r>
              <a:rPr lang="en" sz="1000" b="1">
                <a:solidFill>
                  <a:srgbClr val="30323B"/>
                </a:solidFill>
              </a:rPr>
              <a:t>solo 401(k)</a:t>
            </a:r>
            <a:r>
              <a:rPr lang="en" sz="1000">
                <a:solidFill>
                  <a:srgbClr val="30323B"/>
                </a:solidFill>
              </a:rPr>
              <a:t>, also called an “individual 401(k),” is a great solution for the self-employed as well. The solo 401(k) offers both employee and employer contributions.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The plan is available only to business owners, spouses involved in the business, and partners. </a:t>
            </a:r>
            <a:r>
              <a:rPr lang="en" sz="1000" b="1">
                <a:solidFill>
                  <a:srgbClr val="30323B"/>
                </a:solidFill>
              </a:rPr>
              <a:t>Other employees are not allowed to participate.</a:t>
            </a:r>
            <a:endParaRPr sz="1000" b="1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Employee salary deferrals are allowed, as well as employer profit sharing contributions.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Contribution limit is</a:t>
            </a:r>
            <a:r>
              <a:rPr lang="en" sz="1000" b="1">
                <a:solidFill>
                  <a:srgbClr val="30323B"/>
                </a:solidFill>
              </a:rPr>
              <a:t> $18,500 </a:t>
            </a:r>
            <a:r>
              <a:rPr lang="en" sz="1000">
                <a:solidFill>
                  <a:srgbClr val="30323B"/>
                </a:solidFill>
              </a:rPr>
              <a:t>annually with a $6,000 catch-up for those who are 50 or over at any point during the year.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The </a:t>
            </a:r>
            <a:r>
              <a:rPr lang="en" sz="1000" u="sng">
                <a:solidFill>
                  <a:srgbClr val="00A651"/>
                </a:solidFill>
                <a:hlinkClick r:id="rId3"/>
              </a:rPr>
              <a:t>maximum combined employee contributions</a:t>
            </a:r>
            <a:r>
              <a:rPr lang="en" sz="1000">
                <a:solidFill>
                  <a:srgbClr val="30323B"/>
                </a:solidFill>
              </a:rPr>
              <a:t> plus employer profit sharing contributions cannot exceed $55,000 for 2017, with an extra $6,000 up to $61,000 for those who are 50 or over during the year.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Most major custodians support solo 401(k)s. Investment options are generally the same as available to other investors in brokerage or IRA accounts.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Both salary deferral and employer profit sharing contributions can generally be made until the date your return is filed, including extensions. 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Loans (up to 50% of balance) and Roth option are permitted. 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There are minimal </a:t>
            </a:r>
            <a:r>
              <a:rPr lang="en" sz="1000" b="1">
                <a:solidFill>
                  <a:srgbClr val="30323B"/>
                </a:solidFill>
              </a:rPr>
              <a:t>governmental filing requirements</a:t>
            </a:r>
            <a:r>
              <a:rPr lang="en" sz="1000">
                <a:solidFill>
                  <a:srgbClr val="30323B"/>
                </a:solidFill>
              </a:rPr>
              <a:t> that generally don’t kick in until the plan balance exceeds $150,000.</a:t>
            </a:r>
            <a:endParaRPr sz="1000">
              <a:solidFill>
                <a:srgbClr val="30323B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100"/>
              <a:buNone/>
            </a:pPr>
            <a:r>
              <a:rPr lang="en" sz="1000">
                <a:solidFill>
                  <a:srgbClr val="30323B"/>
                </a:solidFill>
              </a:rPr>
              <a:t>A </a:t>
            </a:r>
            <a:r>
              <a:rPr lang="en" sz="1000" b="1">
                <a:solidFill>
                  <a:srgbClr val="30323B"/>
                </a:solidFill>
              </a:rPr>
              <a:t>simplified employee plan (SEP) IRA</a:t>
            </a:r>
            <a:r>
              <a:rPr lang="en" sz="1000">
                <a:solidFill>
                  <a:srgbClr val="30323B"/>
                </a:solidFill>
              </a:rPr>
              <a:t> is a type of IRA that works well for the self-employed or the small business owner. If you have employees, they can make contributions. But this can be an expensive proposition, </a:t>
            </a:r>
            <a:r>
              <a:rPr lang="en" sz="1000" b="1">
                <a:solidFill>
                  <a:srgbClr val="30323B"/>
                </a:solidFill>
              </a:rPr>
              <a:t>since contributions for employees must match the percentage of the salary that the owner makes for themselves.</a:t>
            </a:r>
            <a:r>
              <a:rPr lang="en" sz="1000">
                <a:solidFill>
                  <a:srgbClr val="30323B"/>
                </a:solidFill>
              </a:rPr>
              <a:t> Not best option for business with employees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 b="1">
                <a:solidFill>
                  <a:srgbClr val="30323B"/>
                </a:solidFill>
              </a:rPr>
              <a:t>Contributions are made entirely by the business. There are no employee contributions.</a:t>
            </a:r>
            <a:endParaRPr sz="1000" b="1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Contributions are a business expense.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Contributions can be made up to 25% of compensation. For those who are sole proprietors, this might actually end up as 20% of self-employment income due to the way the calculation flows through Schedule C.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The </a:t>
            </a:r>
            <a:r>
              <a:rPr lang="en" sz="1000" u="sng">
                <a:solidFill>
                  <a:srgbClr val="00A651"/>
                </a:solidFill>
                <a:hlinkClick r:id="rId3"/>
              </a:rPr>
              <a:t>maximum contribution</a:t>
            </a:r>
            <a:r>
              <a:rPr lang="en" sz="1000">
                <a:solidFill>
                  <a:srgbClr val="30323B"/>
                </a:solidFill>
              </a:rPr>
              <a:t> for calendar year 2017 is </a:t>
            </a:r>
            <a:r>
              <a:rPr lang="en" sz="1000" b="1">
                <a:solidFill>
                  <a:srgbClr val="30323B"/>
                </a:solidFill>
              </a:rPr>
              <a:t>$55,000.</a:t>
            </a:r>
            <a:endParaRPr sz="1000" b="1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Investment choices are generally the same as for a regular IRA account.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A SEP IRA account can be opened and funded up until the date your tax return is filed, including extensions for the prior year.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There are </a:t>
            </a:r>
            <a:r>
              <a:rPr lang="en" sz="1000" b="1">
                <a:solidFill>
                  <a:srgbClr val="30323B"/>
                </a:solidFill>
              </a:rPr>
              <a:t>no loans available from a SEP IRA</a:t>
            </a:r>
            <a:r>
              <a:rPr lang="en" sz="1000">
                <a:solidFill>
                  <a:srgbClr val="30323B"/>
                </a:solidFill>
              </a:rPr>
              <a:t>.</a:t>
            </a:r>
            <a:endParaRPr sz="1000">
              <a:solidFill>
                <a:srgbClr val="30323B"/>
              </a:solidFill>
            </a:endParaRPr>
          </a:p>
          <a:p>
            <a:pPr marL="6858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323B"/>
              </a:buClr>
              <a:buSzPts val="1000"/>
              <a:buChar char="●"/>
            </a:pPr>
            <a:r>
              <a:rPr lang="en" sz="1000">
                <a:solidFill>
                  <a:srgbClr val="30323B"/>
                </a:solidFill>
              </a:rPr>
              <a:t>There is </a:t>
            </a:r>
            <a:r>
              <a:rPr lang="en" sz="1000" b="1">
                <a:solidFill>
                  <a:srgbClr val="30323B"/>
                </a:solidFill>
              </a:rPr>
              <a:t>no Roth option available</a:t>
            </a:r>
            <a:r>
              <a:rPr lang="en" sz="1000">
                <a:solidFill>
                  <a:srgbClr val="30323B"/>
                </a:solidFill>
              </a:rPr>
              <a:t>.</a:t>
            </a:r>
            <a:endParaRPr sz="1000">
              <a:solidFill>
                <a:srgbClr val="30323B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endParaRPr sz="1000">
              <a:solidFill>
                <a:srgbClr val="30323B"/>
              </a:solidFill>
            </a:endParaRPr>
          </a:p>
          <a:p>
            <a:pPr marL="0" lvl="0" indent="0">
              <a:spcBef>
                <a:spcPts val="190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handle objection about insurance agent commissions: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rather pay a realtor a one time 6% (3% buyer/3% seller) commission  to sell your home or pay 1%-3% of the increasing value of the home every year.  And by the way, the insurance company pays the agent commission, not your as a policy holder.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Actual performance of National Life Group FlexLife II with S&amp;P 100% Participation with Cap Option Strategy 1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62626"/>
                </a:solidFill>
                <a:highlight>
                  <a:srgbClr val="FFFFFF"/>
                </a:highlight>
              </a:rPr>
              <a:t>June 2017 online survey of 1,960 small business owners conducted by Manta, an online community for small businesses</a:t>
            </a:r>
            <a:endParaRPr sz="1150">
              <a:solidFill>
                <a:srgbClr val="262626"/>
              </a:solidFill>
              <a:highlight>
                <a:srgbClr val="FFFFFF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50">
                <a:solidFill>
                  <a:srgbClr val="262626"/>
                </a:solidFill>
                <a:highlight>
                  <a:srgbClr val="FFFFFF"/>
                </a:highlight>
              </a:rPr>
              <a:t>https://www.manta.com/resources/small-business-trends/small-business-retirement-savings-plan/</a:t>
            </a:r>
            <a:endParaRPr sz="1150">
              <a:solidFill>
                <a:srgbClr val="26262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51435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0" i="0" u="none" strike="noStrike" cap="none">
                <a:solidFill>
                  <a:srgbClr val="72BF44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0" i="0" u="none" strike="noStrike" cap="none">
                <a:solidFill>
                  <a:srgbClr val="72BF44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0" i="0" u="none" strike="noStrike" cap="none">
                <a:solidFill>
                  <a:srgbClr val="72BF44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0" i="0" u="none" strike="noStrike" cap="none">
                <a:solidFill>
                  <a:srgbClr val="72BF44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0" i="0" u="none" strike="noStrike" cap="none">
                <a:solidFill>
                  <a:srgbClr val="72BF44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0" i="0" u="none" strike="noStrike" cap="none">
                <a:solidFill>
                  <a:srgbClr val="72BF44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0" i="0" u="none" strike="noStrike" cap="none">
                <a:solidFill>
                  <a:srgbClr val="72BF44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600" b="0" i="0" u="none" strike="noStrike" cap="none">
                <a:solidFill>
                  <a:srgbClr val="72BF44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dist="38100" dir="5400000" fadeDir="5400012" sy="-100000" algn="bl" rotWithShape="0"/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  <a:defRPr sz="2400" b="0" i="0" u="none" strike="noStrike" cap="non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73BF45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73BF45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73BF45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rgbClr val="333333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quis 1">
  <p:cSld name="CUSTOM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  <a:defRPr sz="2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Char char="○"/>
              <a:defRPr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■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●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○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■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●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Char char="○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Verdana"/>
              <a:buChar char="■"/>
              <a:defRPr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j.com/articles/the-champions-of-the-401-k-lament-the-revolution-they-started-148338234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cnbc.com/2017/01/04/a-brief-history-of-the-401k-which-changed-how-americans-retir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eZ-tL5k2W4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VpxPk3VeSI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tJ_uIzbZ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962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729750" y="2259688"/>
            <a:ext cx="7953300" cy="1828800"/>
          </a:xfrm>
          <a:prstGeom prst="rect">
            <a:avLst/>
          </a:prstGeom>
          <a:noFill/>
          <a:ln w="76200" cap="flat" cmpd="sng">
            <a:solidFill>
              <a:srgbClr val="178E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691700" y="3946450"/>
            <a:ext cx="5782800" cy="641400"/>
          </a:xfrm>
          <a:prstGeom prst="rect">
            <a:avLst/>
          </a:prstGeom>
          <a:solidFill>
            <a:srgbClr val="0729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96600" y="2556988"/>
            <a:ext cx="8350800" cy="12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SMALL BUSINESS </a:t>
            </a:r>
            <a:endParaRPr sz="3600" b="1">
              <a:solidFill>
                <a:srgbClr val="FFFFF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</a:rPr>
              <a:t>RETIREMENT TEAM</a:t>
            </a:r>
            <a:endParaRPr sz="3600" b="1">
              <a:solidFill>
                <a:srgbClr val="FFFFFF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1575600" y="3848500"/>
            <a:ext cx="59928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Educating Small Business Owners about </a:t>
            </a:r>
            <a:endParaRPr sz="2000">
              <a:solidFill>
                <a:srgbClr val="FFFFFF"/>
              </a:solidFill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Tax-Free Retirement and Disability Protection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l="129" r="129"/>
          <a:stretch/>
        </p:blipFill>
        <p:spPr>
          <a:xfrm>
            <a:off x="2535250" y="457718"/>
            <a:ext cx="4073499" cy="1616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Ted Benna “Father of the 401(k)”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helped open the door for Wall Street to make even more money than they were already making.  This is one thing I do regret.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proliferations of 401(k) plans have exposed workers to big drops in the stock market and high fees from Wall Street money managers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https://www.wsj.com/articles/the-champions-of-the-401-k-lament-the-revolution-they-started-1483382348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https://www.cnbc.com/2017/01/04/a-brief-history-of-the-401k-which-changed-how-americans-retire.html</a:t>
            </a:r>
            <a:endParaRPr/>
          </a:p>
          <a:p>
            <a:pPr marL="749300" marR="749300" lvl="0" indent="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150" y="152400"/>
            <a:ext cx="366568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taxes really going to be lower when you retire?</a:t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l="10000" t="20000" r="10000" b="13333"/>
          <a:stretch/>
        </p:blipFill>
        <p:spPr>
          <a:xfrm>
            <a:off x="1141225" y="693150"/>
            <a:ext cx="6996526" cy="4372825"/>
          </a:xfrm>
          <a:prstGeom prst="rect">
            <a:avLst/>
          </a:prstGeom>
          <a:noFill/>
          <a:ln>
            <a:noFill/>
          </a:ln>
          <a:effectLst>
            <a:outerShdw blurRad="50800" dist="76200" dir="5400000" algn="t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401(k) and IRA is a partnership with the IRS - and the IRS controls the partnership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401(k)/IRA Limitations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IRA annual max contribution $6000/$7000 (55+)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Cannot contribute to IRA over age 70 1/2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401(k) annual max contribution $18,500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401(k) costly/mismatch for small businesses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401(k) has limited investment options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10% penalty to access money before age 59 1/2</a:t>
            </a: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Taxable Deferred Still Taxed	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15125" y="879175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Will tax rate be higher when you retire?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Tax is paid on </a:t>
            </a:r>
            <a:r>
              <a:rPr lang="en" u="sng"/>
              <a:t>ALL</a:t>
            </a:r>
            <a:r>
              <a:rPr lang="en"/>
              <a:t> money that you take out of a Traditional IRA or 401(k)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Required Minimum Distributions (RMD) pay taxes on money that you are </a:t>
            </a:r>
            <a:r>
              <a:rPr lang="en" b="1"/>
              <a:t>required </a:t>
            </a:r>
            <a:r>
              <a:rPr lang="en"/>
              <a:t>to take out every year, </a:t>
            </a:r>
            <a:r>
              <a:rPr lang="en" b="1" i="1"/>
              <a:t>even if you don’t need the money</a:t>
            </a:r>
            <a:endParaRPr b="1" i="1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50% penalty</a:t>
            </a:r>
            <a:r>
              <a:rPr lang="en"/>
              <a:t> if you calculate RMD incorrectly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Fees Impact Your Retirement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fees of 401(K), Mutual Funds (IRA), Stock Market average 1%-3% a year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For Example:</a:t>
            </a:r>
            <a:br>
              <a:rPr lang="en"/>
            </a:br>
            <a:r>
              <a:rPr lang="en"/>
              <a:t>10% gain - 2% fees = </a:t>
            </a:r>
            <a:r>
              <a:rPr lang="en" b="1"/>
              <a:t>8%</a:t>
            </a:r>
            <a:r>
              <a:rPr lang="en"/>
              <a:t> real gain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10% loss + 2% fees = </a:t>
            </a:r>
            <a:r>
              <a:rPr lang="en" b="1"/>
              <a:t>12%</a:t>
            </a:r>
            <a:r>
              <a:rPr lang="en"/>
              <a:t> real loss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278925" y="2065350"/>
            <a:ext cx="84042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Wall Street is the only one </a:t>
            </a:r>
            <a:r>
              <a:rPr lang="en" i="1" u="sng"/>
              <a:t>guaranteed</a:t>
            </a:r>
            <a:r>
              <a:rPr lang="en"/>
              <a:t> to make money from your IRA / 401(k) while </a:t>
            </a:r>
            <a:br>
              <a:rPr lang="en"/>
            </a:br>
            <a:r>
              <a:rPr lang="en" i="1" u="sng"/>
              <a:t>you take all the risk</a:t>
            </a:r>
            <a:r>
              <a:rPr lang="en" u="sng"/>
              <a:t>!</a:t>
            </a:r>
            <a:endParaRPr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 t="39252" b="39250"/>
          <a:stretch/>
        </p:blipFill>
        <p:spPr>
          <a:xfrm>
            <a:off x="0" y="0"/>
            <a:ext cx="9144000" cy="11056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38250" y="263103"/>
            <a:ext cx="82296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TAX-FREE OPTIONS</a:t>
            </a:r>
            <a:endParaRPr b="1">
              <a:solidFill>
                <a:srgbClr val="72BF4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685800" y="1943100"/>
            <a:ext cx="1905000" cy="2228700"/>
          </a:xfrm>
          <a:prstGeom prst="can">
            <a:avLst>
              <a:gd name="adj" fmla="val 25000"/>
            </a:avLst>
          </a:prstGeom>
          <a:solidFill>
            <a:srgbClr val="07296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Real Estate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Mutual Funds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Stocks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Bonds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Money Market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124200" y="1943100"/>
            <a:ext cx="1905000" cy="2286000"/>
          </a:xfrm>
          <a:prstGeom prst="can">
            <a:avLst>
              <a:gd name="adj" fmla="val 25000"/>
            </a:avLst>
          </a:prstGeom>
          <a:solidFill>
            <a:srgbClr val="07296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Tax Deferred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Retirement Plans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401(k)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Annuities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Deferred Comp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5943600" y="1600200"/>
            <a:ext cx="2362200" cy="3200400"/>
          </a:xfrm>
          <a:prstGeom prst="can">
            <a:avLst>
              <a:gd name="adj" fmla="val 25000"/>
            </a:avLst>
          </a:prstGeom>
          <a:solidFill>
            <a:srgbClr val="07296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Tax Exempt Bonds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Roth IRA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529 Plans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Cash Value Life Insurance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809050" y="1326150"/>
            <a:ext cx="1762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TAXED NOW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3176600" y="1326150"/>
            <a:ext cx="1966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TAXED LATER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6291950" y="1162050"/>
            <a:ext cx="163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TAX FREE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3276600" y="685800"/>
            <a:ext cx="23529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Warren Buffett - Rules of Investing</a:t>
            </a: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#1</a:t>
            </a:r>
            <a:br>
              <a:rPr lang="en"/>
            </a:br>
            <a:r>
              <a:rPr lang="en"/>
              <a:t>Never lose money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Rule #2</a:t>
            </a:r>
            <a:br>
              <a:rPr lang="en"/>
            </a:br>
            <a:r>
              <a:rPr lang="en"/>
              <a:t>Never forget rule #1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Personal net worth $84B 2017, 3rd Richest in world</a:t>
            </a:r>
            <a:endParaRPr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025" y="930597"/>
            <a:ext cx="4927100" cy="32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66125" y="49947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48%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60950" y="25342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Small business failures due to a critical injury or illness of the business owner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60950" y="368000"/>
            <a:ext cx="8222100" cy="7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Investment Gain Only With No Loss</a:t>
            </a: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3043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Year 		Gain/Loss		Amount</a:t>
            </a:r>
            <a:br>
              <a:rPr lang="en" b="1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1		10%	$100		$1,100	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2		</a:t>
            </a:r>
            <a:r>
              <a:rPr lang="en">
                <a:solidFill>
                  <a:srgbClr val="FF0000"/>
                </a:solidFill>
              </a:rPr>
              <a:t>-10%	$110	</a:t>
            </a:r>
            <a:r>
              <a:rPr lang="en">
                <a:solidFill>
                  <a:srgbClr val="000000"/>
                </a:solidFill>
              </a:rPr>
              <a:t>	$990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3		10%	$99		$1,089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4		</a:t>
            </a:r>
            <a:r>
              <a:rPr lang="en">
                <a:solidFill>
                  <a:srgbClr val="FF0000"/>
                </a:solidFill>
              </a:rPr>
              <a:t>-10%	$108</a:t>
            </a:r>
            <a:r>
              <a:rPr lang="en">
                <a:solidFill>
                  <a:srgbClr val="000000"/>
                </a:solidFill>
              </a:rPr>
              <a:t>		$980.10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5		10%	$98.01	$1,078.11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6		</a:t>
            </a:r>
            <a:r>
              <a:rPr lang="en">
                <a:solidFill>
                  <a:srgbClr val="FF0000"/>
                </a:solidFill>
              </a:rPr>
              <a:t>-10%  $107.81</a:t>
            </a:r>
            <a:r>
              <a:rPr lang="en">
                <a:solidFill>
                  <a:srgbClr val="000000"/>
                </a:solidFill>
              </a:rPr>
              <a:t>	$970.30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7		10%	$97.03	$1,067.33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8		</a:t>
            </a:r>
            <a:r>
              <a:rPr lang="en">
                <a:solidFill>
                  <a:srgbClr val="FF0000"/>
                </a:solidFill>
              </a:rPr>
              <a:t>-10%	$106.73</a:t>
            </a:r>
            <a:r>
              <a:rPr lang="en">
                <a:solidFill>
                  <a:srgbClr val="000000"/>
                </a:solidFill>
              </a:rPr>
              <a:t>	$960.60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9		10%	$96.06	$1,056.66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10		</a:t>
            </a:r>
            <a:r>
              <a:rPr lang="en">
                <a:solidFill>
                  <a:srgbClr val="FF0000"/>
                </a:solidFill>
              </a:rPr>
              <a:t>-10%	$105.66</a:t>
            </a:r>
            <a:r>
              <a:rPr lang="en">
                <a:solidFill>
                  <a:srgbClr val="000000"/>
                </a:solidFill>
              </a:rPr>
              <a:t>	</a:t>
            </a:r>
            <a:r>
              <a:rPr lang="en" sz="1800" b="1">
                <a:solidFill>
                  <a:srgbClr val="000000"/>
                </a:solidFill>
              </a:rPr>
              <a:t>$950.99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30432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Year 		Gain/Loss		Amount</a:t>
            </a:r>
            <a:br>
              <a:rPr lang="en" b="1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1		10%	$100		$1,100	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2		0%	$0		$1,100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3		10%	$110		$1,210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4		0%	$0		$1,210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5		10%	$121		$1,331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6		0%	$0		$1,331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7		10%	$133.10	$1,464.10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8		0%	$0		$1,464.10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9		10%	$146.41	$1,610.51</a:t>
            </a:r>
            <a:br>
              <a:rPr lang="en">
                <a:solidFill>
                  <a:srgbClr val="000000"/>
                </a:solidFill>
              </a:rPr>
            </a:br>
            <a:r>
              <a:rPr lang="en">
                <a:solidFill>
                  <a:srgbClr val="000000"/>
                </a:solidFill>
              </a:rPr>
              <a:t>10		0%	$0		</a:t>
            </a:r>
            <a:r>
              <a:rPr lang="en" sz="1800" b="1">
                <a:solidFill>
                  <a:srgbClr val="000000"/>
                </a:solidFill>
              </a:rPr>
              <a:t>$1,610.51</a:t>
            </a:r>
            <a:endParaRPr sz="1800" b="1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Insurance Industry Indexing</a:t>
            </a:r>
            <a:endParaRPr sz="2400" b="1"/>
          </a:p>
        </p:txBody>
      </p:sp>
      <p:sp>
        <p:nvSpPr>
          <p:cNvPr id="199" name="Shape 199" descr="www.equislife.com/rawlingsagency to learn more" title="IUL vs Retirement Fund">
            <a:hlinkClick r:id="rId3"/>
          </p:cNvPr>
          <p:cNvSpPr/>
          <p:nvPr/>
        </p:nvSpPr>
        <p:spPr>
          <a:xfrm>
            <a:off x="1687450" y="619050"/>
            <a:ext cx="5988076" cy="44910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00" y="169950"/>
            <a:ext cx="8386226" cy="48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/>
          <p:nvPr/>
        </p:nvSpPr>
        <p:spPr>
          <a:xfrm>
            <a:off x="1461475" y="589100"/>
            <a:ext cx="4667700" cy="15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Actual Performance 1997-2016</a:t>
            </a: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8E7CC3"/>
                </a:solidFill>
              </a:rPr>
              <a:t>$402,337 - Index Universal Life</a:t>
            </a:r>
            <a:br>
              <a:rPr lang="en" sz="1800" b="1">
                <a:solidFill>
                  <a:srgbClr val="8E7CC3"/>
                </a:solidFill>
              </a:rPr>
            </a:br>
            <a:r>
              <a:rPr lang="en" sz="1800" b="1">
                <a:solidFill>
                  <a:srgbClr val="FF0000"/>
                </a:solidFill>
              </a:rPr>
              <a:t>$302,679 -  S&amp;P 500 Stock Market Index</a:t>
            </a:r>
            <a:endParaRPr sz="1800" b="1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674EA7"/>
              </a:solidFill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7545300" y="475800"/>
            <a:ext cx="11583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8E7CC3"/>
                </a:solidFill>
              </a:rPr>
              <a:t>$402,337</a:t>
            </a:r>
            <a:endParaRPr>
              <a:solidFill>
                <a:srgbClr val="8E7CC3"/>
              </a:solidFill>
            </a:endParaRPr>
          </a:p>
        </p:txBody>
      </p:sp>
      <p:sp>
        <p:nvSpPr>
          <p:cNvPr id="207" name="Shape 207"/>
          <p:cNvSpPr txBox="1"/>
          <p:nvPr/>
        </p:nvSpPr>
        <p:spPr>
          <a:xfrm>
            <a:off x="7335850" y="1563450"/>
            <a:ext cx="12687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$302,679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 Slott - Life Insurance and Beyond</a:t>
            </a:r>
            <a:endParaRPr/>
          </a:p>
        </p:txBody>
      </p:sp>
      <p:sp>
        <p:nvSpPr>
          <p:cNvPr id="213" name="Shape 213" descr="More at www.equislife.com/rawlingsagency" title="Ed Slott Life Insurance and Beyond 2 min">
            <a:hlinkClick r:id="rId3"/>
          </p:cNvPr>
          <p:cNvSpPr/>
          <p:nvPr/>
        </p:nvSpPr>
        <p:spPr>
          <a:xfrm>
            <a:off x="1503700" y="610300"/>
            <a:ext cx="6044250" cy="45332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IRS Tax Code for Life Insurance</a:t>
            </a:r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101(a) - Death benefit is income tax-free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72(e) - Earned interest viewed as increase in death benefit and not taxable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7702 - Allowed to reduce death benefit by taking cash out of policy tax-free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 Free Retirement</a:t>
            </a:r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cash anytime for any purpose (college education, home remodel, new car, etc.)  without penalties, tax, or RMD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Cash plus the tax-free death benefit paid to family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Lifetime income options - never outlive your money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Owner Advantages</a:t>
            </a:r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Policy premiums are business deduction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policy cash value loans to fund business growth, buy equipment, etc.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Flexible premiums - min/max carry over year to year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Buy/sell agreements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Owner Advantages</a:t>
            </a: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Protection from legal judgement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Tax-free death benefit for family legacy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Bypass estate and estate taxes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The Next Step?</a:t>
            </a:r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Typical budget is 10% of monthly income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Any medical or health issues?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Review illustration and options available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Submit request for coverage to qualify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SEP-IRA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Advantages over Traditional IRA</a:t>
            </a:r>
            <a:br>
              <a:rPr lang="en" u="sng"/>
            </a:br>
            <a:r>
              <a:rPr lang="en"/>
              <a:t>- Higher contributions (0-25% income, max $55,000)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Disadvantages</a:t>
            </a:r>
            <a:br>
              <a:rPr lang="en" u="sng"/>
            </a:br>
            <a:r>
              <a:rPr lang="en"/>
              <a:t>- Taxed on distributions, 10% early withdrawal penalty, Required Minimum Distributions (RMD)</a:t>
            </a:r>
            <a:br>
              <a:rPr lang="en"/>
            </a:br>
            <a:r>
              <a:rPr lang="en"/>
              <a:t>- Business must contribute same percentage to </a:t>
            </a:r>
            <a:r>
              <a:rPr lang="en" u="sng"/>
              <a:t>all</a:t>
            </a:r>
            <a:r>
              <a:rPr lang="en"/>
              <a:t> employees</a:t>
            </a:r>
            <a:br>
              <a:rPr lang="en"/>
            </a:br>
            <a:r>
              <a:rPr lang="en"/>
              <a:t>- No loans available, No ROTH option </a:t>
            </a:r>
            <a:br>
              <a:rPr lang="en"/>
            </a:br>
            <a:r>
              <a:rPr lang="en">
                <a:solidFill>
                  <a:srgbClr val="FFFFFF"/>
                </a:solidFill>
              </a:rPr>
              <a:t>Costly for small business with employees</a:t>
            </a:r>
            <a:endParaRPr>
              <a:solidFill>
                <a:srgbClr val="FFFFFF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happens if I get sick or hurt or die?</a:t>
            </a: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disability insurance is very expensive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Business disability policy only pays monthly amount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Limited period of time that disability will pay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Disability benefits paid may be taxable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...and what happens to my business and family if I die?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Sorry About That Whole 401(k) Mess</a:t>
            </a: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retirement planning, as in electrical wiring, not everyone is cut out to be a do it yourselfer... Investment fees chip away at account owners’ returns...The typical American worker is badly underprepared for old age...By now, it shouldn’t take a social visionary to recognize that 401(k)s aren’t enough.  Indeed millions of families already see that all too clearly. 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“Sorry about that whole 401(k) mess”, Dante Ramos, Boston Globe 1/2/2017</a:t>
            </a:r>
            <a:endParaRPr sz="1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625" y="152400"/>
            <a:ext cx="630662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58700" y="56525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How Living Benefits can protect your business</a:t>
            </a:r>
            <a:endParaRPr sz="3000" b="1"/>
          </a:p>
        </p:txBody>
      </p:sp>
      <p:sp>
        <p:nvSpPr>
          <p:cNvPr id="81" name="Shape 81" descr="More information at www.equislife.com/rawlingsagency" title="Evolution of Life Insurance">
            <a:hlinkClick r:id="rId3"/>
          </p:cNvPr>
          <p:cNvSpPr/>
          <p:nvPr/>
        </p:nvSpPr>
        <p:spPr>
          <a:xfrm>
            <a:off x="1409950" y="703475"/>
            <a:ext cx="5829400" cy="437205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66125" y="49947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34%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60950" y="25342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of small business owners don’t have a retirement savings plan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t="39252" b="39250"/>
          <a:stretch/>
        </p:blipFill>
        <p:spPr>
          <a:xfrm>
            <a:off x="0" y="0"/>
            <a:ext cx="9144000" cy="110567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193000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Retirement Options and Taxes</a:t>
            </a:r>
            <a:endParaRPr b="1" i="0" u="none" strike="noStrike" cap="none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3581400" y="2057400"/>
            <a:ext cx="1905000" cy="2228700"/>
          </a:xfrm>
          <a:prstGeom prst="can">
            <a:avLst>
              <a:gd name="adj" fmla="val 25000"/>
            </a:avLst>
          </a:prstGeom>
          <a:solidFill>
            <a:srgbClr val="07296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401(k)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IRA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403(b) TSA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457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Annuities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Pension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838200" y="2057400"/>
            <a:ext cx="1905000" cy="2228700"/>
          </a:xfrm>
          <a:prstGeom prst="can">
            <a:avLst>
              <a:gd name="adj" fmla="val 25000"/>
            </a:avLst>
          </a:prstGeom>
          <a:solidFill>
            <a:srgbClr val="07296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Real Estate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Mutual Funds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Stocks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Bonds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Money Market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6400800" y="2057400"/>
            <a:ext cx="1905000" cy="2228700"/>
          </a:xfrm>
          <a:prstGeom prst="can">
            <a:avLst>
              <a:gd name="adj" fmla="val 25000"/>
            </a:avLst>
          </a:prstGeom>
          <a:solidFill>
            <a:srgbClr val="07296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Tax Exempt Bonds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Roth IRA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529 Plans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Cash Value Life Insurance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1001400" y="1494650"/>
            <a:ext cx="157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TAXED NOW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3652650" y="1494650"/>
            <a:ext cx="183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TAXED LATER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6637800" y="1494650"/>
            <a:ext cx="1431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oboto"/>
                <a:ea typeface="Roboto"/>
                <a:cs typeface="Roboto"/>
                <a:sym typeface="Roboto"/>
              </a:rPr>
              <a:t>TAX FREE</a:t>
            </a:r>
            <a:endParaRPr sz="1800" b="1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t="39252" b="39250"/>
          <a:stretch/>
        </p:blipFill>
        <p:spPr>
          <a:xfrm>
            <a:off x="0" y="0"/>
            <a:ext cx="9144000" cy="1105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16100" y="193000"/>
            <a:ext cx="8911800" cy="85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Conventional Wisdom - Tax Later</a:t>
            </a:r>
            <a:endParaRPr b="1" i="0" u="none" strike="noStrike" cap="none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685800" y="1943100"/>
            <a:ext cx="1905000" cy="2228700"/>
          </a:xfrm>
          <a:prstGeom prst="can">
            <a:avLst>
              <a:gd name="adj" fmla="val 25000"/>
            </a:avLst>
          </a:prstGeom>
          <a:solidFill>
            <a:srgbClr val="07296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Real Estate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Mutual Funds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Stocks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Bonds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Money Market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3048000" y="1657350"/>
            <a:ext cx="3048000" cy="3200400"/>
          </a:xfrm>
          <a:prstGeom prst="can">
            <a:avLst>
              <a:gd name="adj" fmla="val 25000"/>
            </a:avLst>
          </a:prstGeom>
          <a:solidFill>
            <a:srgbClr val="07296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401(k)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IRA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403(b) TSA 457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Pension</a:t>
            </a:r>
            <a:endParaRPr sz="2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Annuities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6629400" y="1943100"/>
            <a:ext cx="1905000" cy="2228700"/>
          </a:xfrm>
          <a:prstGeom prst="can">
            <a:avLst>
              <a:gd name="adj" fmla="val 25000"/>
            </a:avLst>
          </a:prstGeom>
          <a:solidFill>
            <a:srgbClr val="072962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Tax Exempt Bonds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Roth IRA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529 Plans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Cash Value Life Insurance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747725" y="1248125"/>
            <a:ext cx="184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TAXED NOW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 txBox="1"/>
          <p:nvPr/>
        </p:nvSpPr>
        <p:spPr>
          <a:xfrm>
            <a:off x="3104225" y="1248125"/>
            <a:ext cx="2991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TAXED LATER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6629400" y="1248125"/>
            <a:ext cx="1905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TAX FREE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/>
          <p:nvPr/>
        </p:nvSpPr>
        <p:spPr>
          <a:xfrm>
            <a:off x="3276600" y="60550"/>
            <a:ext cx="2468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15125" y="202100"/>
            <a:ext cx="8268000" cy="7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Ted Benna “Father of the 401(k)”</a:t>
            </a: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15125" y="969800"/>
            <a:ext cx="8434200" cy="39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monster is out of control...I would blow up the system and restart with something totally different”.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“The tool was never meant to serve as the main means by which workers save for retirement - increasing financial risk for workers along the way”.</a:t>
            </a:r>
            <a:endParaRPr sz="180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SmartMoney.com interview</a:t>
            </a:r>
            <a:br>
              <a:rPr lang="en" sz="1200"/>
            </a:br>
            <a:r>
              <a:rPr lang="en" sz="1200"/>
              <a:t>Wall Street Journal interview</a:t>
            </a:r>
            <a:br>
              <a:rPr lang="en" sz="1800"/>
            </a:br>
            <a:endParaRPr sz="18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1934</Words>
  <Application>Microsoft Office PowerPoint</Application>
  <PresentationFormat>On-screen Show (16:9)</PresentationFormat>
  <Paragraphs>188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Trebuchet MS</vt:lpstr>
      <vt:lpstr>Noto Sans Symbols</vt:lpstr>
      <vt:lpstr>Arial</vt:lpstr>
      <vt:lpstr>Roboto</vt:lpstr>
      <vt:lpstr>Verdana</vt:lpstr>
      <vt:lpstr>Calibri</vt:lpstr>
      <vt:lpstr>Material</vt:lpstr>
      <vt:lpstr>SMALL BUSINESS  RETIREMENT TEAM</vt:lpstr>
      <vt:lpstr>48%</vt:lpstr>
      <vt:lpstr>What happens if I get sick or hurt or die?</vt:lpstr>
      <vt:lpstr>PowerPoint Presentation</vt:lpstr>
      <vt:lpstr>How Living Benefits can protect your business</vt:lpstr>
      <vt:lpstr>34%</vt:lpstr>
      <vt:lpstr>Retirement Options and Taxes</vt:lpstr>
      <vt:lpstr>Conventional Wisdom - Tax Later</vt:lpstr>
      <vt:lpstr>Ted Benna “Father of the 401(k)”</vt:lpstr>
      <vt:lpstr>Ted Benna “Father of the 401(k)” </vt:lpstr>
      <vt:lpstr>PowerPoint Presentation</vt:lpstr>
      <vt:lpstr>Are taxes really going to be lower when you retire?</vt:lpstr>
      <vt:lpstr>401(k) and IRA is a partnership with the IRS - and the IRS controls the partnership</vt:lpstr>
      <vt:lpstr>401(k)/IRA Limitations</vt:lpstr>
      <vt:lpstr>Taxable Deferred Still Taxed </vt:lpstr>
      <vt:lpstr>How Fees Impact Your Retirement</vt:lpstr>
      <vt:lpstr>Wall Street is the only one guaranteed to make money from your IRA / 401(k) while  you take all the risk!</vt:lpstr>
      <vt:lpstr>TAX-FREE OPTIONS</vt:lpstr>
      <vt:lpstr>Warren Buffett - Rules of Investing</vt:lpstr>
      <vt:lpstr>Investment Gain Only With No Loss</vt:lpstr>
      <vt:lpstr>Insurance Industry Indexing</vt:lpstr>
      <vt:lpstr>PowerPoint Presentation</vt:lpstr>
      <vt:lpstr>Ed Slott - Life Insurance and Beyond</vt:lpstr>
      <vt:lpstr>IRS Tax Code for Life Insurance</vt:lpstr>
      <vt:lpstr>Tax Free Retirement</vt:lpstr>
      <vt:lpstr>Business Owner Advantages</vt:lpstr>
      <vt:lpstr>Business Owner Advantages</vt:lpstr>
      <vt:lpstr>What’s The Next Step?</vt:lpstr>
      <vt:lpstr>SEP-IRA  </vt:lpstr>
      <vt:lpstr>Sorry About That Whole 401(k) Mess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BUSINESS  RETIREMENT TEAM</dc:title>
  <cp:lastModifiedBy>Jana Millspaugh</cp:lastModifiedBy>
  <cp:revision>1</cp:revision>
  <dcterms:modified xsi:type="dcterms:W3CDTF">2021-04-19T15:59:12Z</dcterms:modified>
</cp:coreProperties>
</file>