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handoutMasterIdLst>
    <p:handoutMasterId r:id="rId17"/>
  </p:handoutMasterIdLst>
  <p:sldIdLst>
    <p:sldId id="268" r:id="rId2"/>
    <p:sldId id="932" r:id="rId3"/>
    <p:sldId id="935" r:id="rId4"/>
    <p:sldId id="931" r:id="rId5"/>
    <p:sldId id="912" r:id="rId6"/>
    <p:sldId id="933" r:id="rId7"/>
    <p:sldId id="934" r:id="rId8"/>
    <p:sldId id="936" r:id="rId9"/>
    <p:sldId id="937" r:id="rId10"/>
    <p:sldId id="938" r:id="rId11"/>
    <p:sldId id="939" r:id="rId12"/>
    <p:sldId id="940" r:id="rId13"/>
    <p:sldId id="941" r:id="rId14"/>
    <p:sldId id="942" r:id="rId15"/>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B942"/>
    <a:srgbClr val="AAE9F4"/>
    <a:srgbClr val="C40000"/>
    <a:srgbClr val="9A0000"/>
    <a:srgbClr val="FF9900"/>
    <a:srgbClr val="FAE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2" autoAdjust="0"/>
    <p:restoredTop sz="57158" autoAdjust="0"/>
  </p:normalViewPr>
  <p:slideViewPr>
    <p:cSldViewPr snapToGrid="0" snapToObjects="1">
      <p:cViewPr varScale="1">
        <p:scale>
          <a:sx n="86" d="100"/>
          <a:sy n="86" d="100"/>
        </p:scale>
        <p:origin x="2682" y="78"/>
      </p:cViewPr>
      <p:guideLst/>
    </p:cSldViewPr>
  </p:slideViewPr>
  <p:notesTextViewPr>
    <p:cViewPr>
      <p:scale>
        <a:sx n="3" d="2"/>
        <a:sy n="3" d="2"/>
      </p:scale>
      <p:origin x="0" y="0"/>
    </p:cViewPr>
  </p:notesTextViewPr>
  <p:notesViewPr>
    <p:cSldViewPr snapToGrid="0" snapToObjects="1">
      <p:cViewPr varScale="1">
        <p:scale>
          <a:sx n="143" d="100"/>
          <a:sy n="143" d="100"/>
        </p:scale>
        <p:origin x="50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47790B-08C8-0746-903A-461B4D6B40D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31D7CB86-33C9-C74E-8A2A-294224592E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EB3AAE-7E99-B34D-86E8-CB90D3A7A57F}" type="datetimeFigureOut">
              <a:rPr lang="en-US" smtClean="0"/>
              <a:t>3/18/2022</a:t>
            </a:fld>
            <a:endParaRPr lang="en-US" dirty="0"/>
          </a:p>
        </p:txBody>
      </p:sp>
      <p:sp>
        <p:nvSpPr>
          <p:cNvPr id="4" name="Footer Placeholder 3">
            <a:extLst>
              <a:ext uri="{FF2B5EF4-FFF2-40B4-BE49-F238E27FC236}">
                <a16:creationId xmlns:a16="http://schemas.microsoft.com/office/drawing/2014/main" id="{83E936D9-610B-DA48-919A-1EB5449198A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33FAFB-8786-3643-A192-E1B599AF12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449AA0-4E97-1049-936D-3C9312DFC57C}" type="slidenum">
              <a:rPr lang="en-US" smtClean="0"/>
              <a:t>‹#›</a:t>
            </a:fld>
            <a:endParaRPr lang="en-US" dirty="0"/>
          </a:p>
        </p:txBody>
      </p:sp>
    </p:spTree>
    <p:extLst>
      <p:ext uri="{BB962C8B-B14F-4D97-AF65-F5344CB8AC3E}">
        <p14:creationId xmlns:p14="http://schemas.microsoft.com/office/powerpoint/2010/main" val="347639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1D4B8F-BF6A-B14A-8CA3-83DF743004F3}" type="datetimeFigureOut">
              <a:rPr lang="en-US" smtClean="0"/>
              <a:t>3/18/2022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8661DD-93EE-9442-88CC-C79BCDF0D371}" type="slidenum">
              <a:rPr lang="en-US" smtClean="0"/>
              <a:t>‹#›</a:t>
            </a:fld>
            <a:endParaRPr lang="en-US" dirty="0"/>
          </a:p>
        </p:txBody>
      </p:sp>
    </p:spTree>
    <p:extLst>
      <p:ext uri="{BB962C8B-B14F-4D97-AF65-F5344CB8AC3E}">
        <p14:creationId xmlns:p14="http://schemas.microsoft.com/office/powerpoint/2010/main" val="339002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 the Ameritas Access WL product and why specifically it is being used for Debt Free for Life focus. You will find helpful notes in the sections below each slide.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presentation is NOT for use with clients. It is to be used only for agent training purposes*</a:t>
            </a:r>
          </a:p>
        </p:txBody>
      </p:sp>
      <p:sp>
        <p:nvSpPr>
          <p:cNvPr id="4" name="Slide Number Placeholder 3"/>
          <p:cNvSpPr>
            <a:spLocks noGrp="1"/>
          </p:cNvSpPr>
          <p:nvPr>
            <p:ph type="sldNum" sz="quarter" idx="5"/>
          </p:nvPr>
        </p:nvSpPr>
        <p:spPr/>
        <p:txBody>
          <a:bodyPr/>
          <a:lstStyle/>
          <a:p>
            <a:fld id="{248661DD-93EE-9442-88CC-C79BCDF0D371}" type="slidenum">
              <a:rPr lang="en-US" smtClean="0"/>
              <a:t>1</a:t>
            </a:fld>
            <a:endParaRPr lang="en-US" dirty="0"/>
          </a:p>
        </p:txBody>
      </p:sp>
    </p:spTree>
    <p:extLst>
      <p:ext uri="{BB962C8B-B14F-4D97-AF65-F5344CB8AC3E}">
        <p14:creationId xmlns:p14="http://schemas.microsoft.com/office/powerpoint/2010/main" val="343849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Care4Life is included automatically when your client is approved table ‘D’ or better. </a:t>
            </a:r>
          </a:p>
          <a:p>
            <a:pPr marL="171450" indent="-171450">
              <a:buFont typeface="Arial" panose="020B0604020202020204" pitchFamily="34" charset="0"/>
              <a:buChar char="•"/>
            </a:pPr>
            <a:r>
              <a:rPr lang="en-US" dirty="0"/>
              <a:t>FPUA rider is also automatically selected since the “Minimum Non-</a:t>
            </a:r>
            <a:r>
              <a:rPr lang="en-US" dirty="0" err="1"/>
              <a:t>Mec</a:t>
            </a:r>
            <a:r>
              <a:rPr lang="en-US" dirty="0"/>
              <a:t>’ plan design will automatically calculate for us what portion of premium needs to go into this. </a:t>
            </a:r>
          </a:p>
          <a:p>
            <a:pPr marL="171450" indent="-171450">
              <a:buFont typeface="Arial" panose="020B0604020202020204" pitchFamily="34" charset="0"/>
              <a:buChar char="•"/>
            </a:pPr>
            <a:r>
              <a:rPr lang="en-US" dirty="0"/>
              <a:t>Waiver of Premium – will waive the BASE premium if client becomes disabled and can no longer work</a:t>
            </a:r>
          </a:p>
          <a:p>
            <a:pPr marL="171450" indent="-171450">
              <a:buFont typeface="Arial" panose="020B0604020202020204" pitchFamily="34" charset="0"/>
              <a:buChar char="•"/>
            </a:pPr>
            <a:r>
              <a:rPr lang="en-US" dirty="0"/>
              <a:t>Accidental DB Rider – if the insured dies due to an accident, an additional lump sum benefit would pay out to the beneficiary. </a:t>
            </a:r>
          </a:p>
          <a:p>
            <a:pPr marL="171450" indent="-171450">
              <a:buFont typeface="Arial" panose="020B0604020202020204" pitchFamily="34" charset="0"/>
              <a:buChar char="•"/>
            </a:pPr>
            <a:r>
              <a:rPr lang="en-US" dirty="0"/>
              <a:t>Guaranteed Insurability Rider – allows client to increase base coverage without having to go back through UW. </a:t>
            </a:r>
          </a:p>
          <a:p>
            <a:pPr marL="171450" indent="-171450">
              <a:buFont typeface="Arial" panose="020B0604020202020204" pitchFamily="34" charset="0"/>
              <a:buChar char="•"/>
            </a:pPr>
            <a:r>
              <a:rPr lang="en-US" dirty="0"/>
              <a:t>Children’s rider - $25,000 of death benefit protection for each kid in the family</a:t>
            </a:r>
          </a:p>
          <a:p>
            <a:pPr marL="171450" indent="-171450">
              <a:buFont typeface="Arial" panose="020B0604020202020204" pitchFamily="34" charset="0"/>
              <a:buChar char="•"/>
            </a:pPr>
            <a:r>
              <a:rPr lang="en-US" dirty="0"/>
              <a:t>Level Term – additional death benefit protection for up to 10-30 years. This rider is also convertible to permanent coverage.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48661DD-93EE-9442-88CC-C79BCDF0D371}" type="slidenum">
              <a:rPr lang="en-US" smtClean="0"/>
              <a:t>10</a:t>
            </a:fld>
            <a:endParaRPr lang="en-US" dirty="0"/>
          </a:p>
        </p:txBody>
      </p:sp>
    </p:spTree>
    <p:extLst>
      <p:ext uri="{BB962C8B-B14F-4D97-AF65-F5344CB8AC3E}">
        <p14:creationId xmlns:p14="http://schemas.microsoft.com/office/powerpoint/2010/main" val="316606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up the Quote when focus is for Debt Elimination/Maximum Early Cash Value.</a:t>
            </a:r>
          </a:p>
          <a:p>
            <a:pPr marL="228600" indent="-228600">
              <a:buFont typeface="+mj-lt"/>
              <a:buAutoNum type="arabicPeriod"/>
            </a:pPr>
            <a:r>
              <a:rPr lang="en-US" dirty="0"/>
              <a:t>Plan Design – select “</a:t>
            </a:r>
            <a:r>
              <a:rPr lang="en-US" b="1" dirty="0"/>
              <a:t>Minimum Non-MEC</a:t>
            </a:r>
            <a:r>
              <a:rPr lang="en-US" dirty="0"/>
              <a:t>”</a:t>
            </a:r>
          </a:p>
          <a:p>
            <a:pPr marL="228600" indent="-228600">
              <a:buFont typeface="+mj-lt"/>
              <a:buAutoNum type="arabicPeriod"/>
            </a:pPr>
            <a:r>
              <a:rPr lang="en-US" dirty="0"/>
              <a:t>Input </a:t>
            </a:r>
            <a:r>
              <a:rPr lang="en-US" b="1" dirty="0"/>
              <a:t>Premium Amount and Mode </a:t>
            </a:r>
            <a:r>
              <a:rPr lang="en-US" dirty="0"/>
              <a:t>of premium payments </a:t>
            </a:r>
          </a:p>
          <a:p>
            <a:pPr marL="228600" indent="-228600">
              <a:buFont typeface="+mj-lt"/>
              <a:buAutoNum type="arabicPeriod"/>
            </a:pPr>
            <a:r>
              <a:rPr lang="en-US" dirty="0"/>
              <a:t>PUR To Age &amp; RPU – choose what age you want premium payments to go to. These ages should match each other in most case designs. </a:t>
            </a:r>
          </a:p>
          <a:p>
            <a:pPr marL="228600" indent="-228600">
              <a:buFont typeface="+mj-lt"/>
              <a:buAutoNum type="arabicPeriod"/>
            </a:pPr>
            <a:r>
              <a:rPr lang="en-US" dirty="0"/>
              <a:t>Dividend – always choose “Paid Up Additions” (This is the default option selected for you)</a:t>
            </a:r>
          </a:p>
          <a:p>
            <a:pPr marL="228600" indent="-228600">
              <a:buFont typeface="+mj-lt"/>
              <a:buAutoNum type="arabicPeriod"/>
            </a:pPr>
            <a:endParaRPr lang="en-US" dirty="0"/>
          </a:p>
          <a:p>
            <a:pPr marL="0" indent="0">
              <a:buFont typeface="+mj-lt"/>
              <a:buNone/>
            </a:pPr>
            <a:r>
              <a:rPr lang="en-US" dirty="0"/>
              <a:t>If there are no other changes to make, click “Preview” in the top red bar and your illustration will pull up on the screen. </a:t>
            </a:r>
          </a:p>
        </p:txBody>
      </p:sp>
      <p:sp>
        <p:nvSpPr>
          <p:cNvPr id="4" name="Slide Number Placeholder 3"/>
          <p:cNvSpPr>
            <a:spLocks noGrp="1"/>
          </p:cNvSpPr>
          <p:nvPr>
            <p:ph type="sldNum" sz="quarter" idx="5"/>
          </p:nvPr>
        </p:nvSpPr>
        <p:spPr/>
        <p:txBody>
          <a:bodyPr/>
          <a:lstStyle/>
          <a:p>
            <a:fld id="{248661DD-93EE-9442-88CC-C79BCDF0D371}" type="slidenum">
              <a:rPr lang="en-US" smtClean="0"/>
              <a:t>11</a:t>
            </a:fld>
            <a:endParaRPr lang="en-US" dirty="0"/>
          </a:p>
        </p:txBody>
      </p:sp>
    </p:spTree>
    <p:extLst>
      <p:ext uri="{BB962C8B-B14F-4D97-AF65-F5344CB8AC3E}">
        <p14:creationId xmlns:p14="http://schemas.microsoft.com/office/powerpoint/2010/main" val="396937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Create an Illustration – for any illustrations you need on any Ameritas product (including Access WL)</a:t>
            </a:r>
          </a:p>
          <a:p>
            <a:pPr marL="171450" indent="-171450">
              <a:buFont typeface="Arial" panose="020B0604020202020204" pitchFamily="34" charset="0"/>
              <a:buChar char="•"/>
            </a:pPr>
            <a:r>
              <a:rPr lang="en-US" dirty="0"/>
              <a:t>Go to </a:t>
            </a:r>
            <a:r>
              <a:rPr lang="en-US" dirty="0" err="1"/>
              <a:t>eApply</a:t>
            </a:r>
            <a:r>
              <a:rPr lang="en-US" dirty="0"/>
              <a:t> – The </a:t>
            </a:r>
            <a:r>
              <a:rPr lang="en-US" dirty="0" err="1"/>
              <a:t>eApp</a:t>
            </a:r>
            <a:r>
              <a:rPr lang="en-US" dirty="0"/>
              <a:t> system for Access WL and any non-FLX product at Ameritas</a:t>
            </a:r>
          </a:p>
          <a:p>
            <a:pPr marL="171450" indent="-171450">
              <a:buFont typeface="Arial" panose="020B0604020202020204" pitchFamily="34" charset="0"/>
              <a:buChar char="•"/>
            </a:pPr>
            <a:r>
              <a:rPr lang="en-US" dirty="0"/>
              <a:t>Check Submission Status – where to view your pending non-FLX cases and outstanding requirements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Debt Free 4 Life Software will be provided by your Equis team – you will not see any information on the Ameritas website related to this. </a:t>
            </a:r>
          </a:p>
        </p:txBody>
      </p:sp>
      <p:sp>
        <p:nvSpPr>
          <p:cNvPr id="4" name="Slide Number Placeholder 3"/>
          <p:cNvSpPr>
            <a:spLocks noGrp="1"/>
          </p:cNvSpPr>
          <p:nvPr>
            <p:ph type="sldNum" sz="quarter" idx="5"/>
          </p:nvPr>
        </p:nvSpPr>
        <p:spPr/>
        <p:txBody>
          <a:bodyPr/>
          <a:lstStyle/>
          <a:p>
            <a:fld id="{248661DD-93EE-9442-88CC-C79BCDF0D371}" type="slidenum">
              <a:rPr lang="en-US" smtClean="0"/>
              <a:t>12</a:t>
            </a:fld>
            <a:endParaRPr lang="en-US" dirty="0"/>
          </a:p>
        </p:txBody>
      </p:sp>
    </p:spTree>
    <p:extLst>
      <p:ext uri="{BB962C8B-B14F-4D97-AF65-F5344CB8AC3E}">
        <p14:creationId xmlns:p14="http://schemas.microsoft.com/office/powerpoint/2010/main" val="212549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the way we are structuring these policies in Debt Free 4 Life, dividends will be used to build cash value and increase the policy’s death benefit for your clients. </a:t>
            </a:r>
          </a:p>
          <a:p>
            <a:pPr marL="171450" indent="-171450">
              <a:buFont typeface="Arial" panose="020B0604020202020204" pitchFamily="34" charset="0"/>
              <a:buChar char="•"/>
            </a:pPr>
            <a:r>
              <a:rPr lang="en-US" dirty="0"/>
              <a:t>Dividends are not guaranteed. </a:t>
            </a:r>
          </a:p>
          <a:p>
            <a:pPr marL="171450" indent="-171450">
              <a:buFont typeface="Arial" panose="020B0604020202020204" pitchFamily="34" charset="0"/>
              <a:buChar char="•"/>
            </a:pPr>
            <a:r>
              <a:rPr lang="en-US" dirty="0"/>
              <a:t>Dividends will be paid out when company performance is favorable for Ameritas. </a:t>
            </a:r>
          </a:p>
        </p:txBody>
      </p:sp>
      <p:sp>
        <p:nvSpPr>
          <p:cNvPr id="4" name="Slide Number Placeholder 3"/>
          <p:cNvSpPr>
            <a:spLocks noGrp="1"/>
          </p:cNvSpPr>
          <p:nvPr>
            <p:ph type="sldNum" sz="quarter" idx="5"/>
          </p:nvPr>
        </p:nvSpPr>
        <p:spPr/>
        <p:txBody>
          <a:bodyPr/>
          <a:lstStyle/>
          <a:p>
            <a:fld id="{248661DD-93EE-9442-88CC-C79BCDF0D371}" type="slidenum">
              <a:rPr lang="en-US" smtClean="0"/>
              <a:t>13</a:t>
            </a:fld>
            <a:endParaRPr lang="en-US" dirty="0"/>
          </a:p>
        </p:txBody>
      </p:sp>
    </p:spTree>
    <p:extLst>
      <p:ext uri="{BB962C8B-B14F-4D97-AF65-F5344CB8AC3E}">
        <p14:creationId xmlns:p14="http://schemas.microsoft.com/office/powerpoint/2010/main" val="376743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help or have any questions at all related to the Access WL product or working with Ameritas, please give us a call at 800-390-2361. </a:t>
            </a:r>
          </a:p>
          <a:p>
            <a:endParaRPr lang="en-US" dirty="0"/>
          </a:p>
          <a:p>
            <a:r>
              <a:rPr lang="en-US" b="1" dirty="0"/>
              <a:t>*This presentation is NOT for use with clients. It is to be used only for agent training purposes*</a:t>
            </a:r>
          </a:p>
        </p:txBody>
      </p:sp>
      <p:sp>
        <p:nvSpPr>
          <p:cNvPr id="4" name="Slide Number Placeholder 3"/>
          <p:cNvSpPr>
            <a:spLocks noGrp="1"/>
          </p:cNvSpPr>
          <p:nvPr>
            <p:ph type="sldNum" sz="quarter" idx="5"/>
          </p:nvPr>
        </p:nvSpPr>
        <p:spPr/>
        <p:txBody>
          <a:bodyPr/>
          <a:lstStyle/>
          <a:p>
            <a:fld id="{248661DD-93EE-9442-88CC-C79BCDF0D371}" type="slidenum">
              <a:rPr lang="en-US" smtClean="0"/>
              <a:t>14</a:t>
            </a:fld>
            <a:endParaRPr lang="en-US" dirty="0"/>
          </a:p>
        </p:txBody>
      </p:sp>
    </p:spTree>
    <p:extLst>
      <p:ext uri="{BB962C8B-B14F-4D97-AF65-F5344CB8AC3E}">
        <p14:creationId xmlns:p14="http://schemas.microsoft.com/office/powerpoint/2010/main" val="150902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Access WL product is </a:t>
            </a:r>
            <a:r>
              <a:rPr lang="en-US" b="1" dirty="0"/>
              <a:t>optimized for Early Guaranteed Cash Value. </a:t>
            </a:r>
            <a:r>
              <a:rPr lang="en-US" b="0" dirty="0"/>
              <a:t>The potential prospect this product is designed for is clients looking for early guaranteed CV and early strong return of investment. </a:t>
            </a:r>
          </a:p>
          <a:p>
            <a:pPr marL="171450" indent="-171450">
              <a:buFont typeface="Arial" panose="020B0604020202020204" pitchFamily="34" charset="0"/>
              <a:buChar char="•"/>
            </a:pPr>
            <a:r>
              <a:rPr lang="en-US" b="0" dirty="0"/>
              <a:t>On the Access WL – premiums are payable every year to age 75, or for 25 years, whichever comes later in the client’s life. On all cases, we are able to design for premiums to be paid for a shorter amount of time, such as 10 years. (Short-pay design will often be how we set these policies up for debt elimination program). </a:t>
            </a:r>
          </a:p>
          <a:p>
            <a:pPr marL="171450" indent="-171450">
              <a:buFont typeface="Arial" panose="020B0604020202020204" pitchFamily="34" charset="0"/>
              <a:buChar char="•"/>
            </a:pPr>
            <a:r>
              <a:rPr lang="en-US" b="0" dirty="0"/>
              <a:t>Guaranteed Contract Rate is the guaranteed return on the client’s $ - or in a sense – the “floor” on the product. Access WL minimum guarantee is 3%. </a:t>
            </a:r>
          </a:p>
          <a:p>
            <a:pPr marL="171450" indent="-171450">
              <a:buFont typeface="Arial" panose="020B0604020202020204" pitchFamily="34" charset="0"/>
              <a:buChar char="•"/>
            </a:pPr>
            <a:r>
              <a:rPr lang="en-US" b="0" dirty="0"/>
              <a:t>Ameritas is a mutual company (owned by its policyholders) – by being a mutual company, we offer dividends on WL products which will help build your client’s cash value even further. </a:t>
            </a:r>
          </a:p>
          <a:p>
            <a:pPr marL="171450" indent="-171450">
              <a:buFont typeface="Arial" panose="020B0604020202020204" pitchFamily="34" charset="0"/>
              <a:buChar char="•"/>
            </a:pPr>
            <a:r>
              <a:rPr lang="en-US" b="0" dirty="0"/>
              <a:t>18 Living benefit triggers if your client were to get sick or come down with an illness early in life, a portion of the death benefit would be paid out early to them. </a:t>
            </a:r>
          </a:p>
          <a:p>
            <a:pPr marL="171450" indent="-171450">
              <a:buFont typeface="Arial" panose="020B0604020202020204" pitchFamily="34" charset="0"/>
              <a:buChar char="•"/>
            </a:pPr>
            <a:r>
              <a:rPr lang="en-US" b="0" dirty="0"/>
              <a:t>To maximize the early cash value potential for your client, we will design plans and engage the Flexible Paid-Up Rider (FPUR) that is available. This will maximize paid up additions and purchase additional death benefit, which also leads to growth in cash value. </a:t>
            </a:r>
          </a:p>
          <a:p>
            <a:pPr marL="0" indent="0">
              <a:buFont typeface="Arial" panose="020B0604020202020204" pitchFamily="34" charset="0"/>
              <a:buNone/>
            </a:pP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248661DD-93EE-9442-88CC-C79BCDF0D371}" type="slidenum">
              <a:rPr lang="en-US" smtClean="0"/>
              <a:t>2</a:t>
            </a:fld>
            <a:endParaRPr lang="en-US" dirty="0"/>
          </a:p>
        </p:txBody>
      </p:sp>
    </p:spTree>
    <p:extLst>
      <p:ext uri="{BB962C8B-B14F-4D97-AF65-F5344CB8AC3E}">
        <p14:creationId xmlns:p14="http://schemas.microsoft.com/office/powerpoint/2010/main" val="410042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a:t>
            </a:r>
            <a:r>
              <a:rPr lang="en-US" dirty="0" err="1"/>
              <a:t>paramed</a:t>
            </a:r>
            <a:r>
              <a:rPr lang="en-US" dirty="0"/>
              <a:t> exam may be required on this product for your client.</a:t>
            </a:r>
          </a:p>
          <a:p>
            <a:pPr marL="171450" indent="-171450">
              <a:buFont typeface="Arial" panose="020B0604020202020204" pitchFamily="34" charset="0"/>
              <a:buChar char="•"/>
            </a:pPr>
            <a:r>
              <a:rPr lang="en-US" dirty="0"/>
              <a:t>If your clients is 18-60 years old, applying for $100,000 - $1 million, they can apply for Accelerated UW. </a:t>
            </a:r>
            <a:r>
              <a:rPr lang="en-US" b="1" dirty="0"/>
              <a:t>You will need to apply for Accelerated UW in </a:t>
            </a:r>
            <a:r>
              <a:rPr lang="en-US" b="1" dirty="0" err="1"/>
              <a:t>eApply</a:t>
            </a:r>
            <a:r>
              <a:rPr lang="en-US" b="1" dirty="0"/>
              <a:t> </a:t>
            </a:r>
            <a:r>
              <a:rPr lang="en-US" dirty="0"/>
              <a:t>(found on the Ameritas website). </a:t>
            </a:r>
          </a:p>
          <a:p>
            <a:pPr marL="171450" indent="-171450">
              <a:buFont typeface="Arial" panose="020B0604020202020204" pitchFamily="34" charset="0"/>
              <a:buChar char="•"/>
            </a:pPr>
            <a:r>
              <a:rPr lang="en-US" dirty="0"/>
              <a:t>If the client qualifies for Accelerated UW, the </a:t>
            </a:r>
            <a:r>
              <a:rPr lang="en-US" dirty="0" err="1"/>
              <a:t>paramed</a:t>
            </a:r>
            <a:r>
              <a:rPr lang="en-US" dirty="0"/>
              <a:t> exam will be waived. If they do not qualify, a </a:t>
            </a:r>
            <a:r>
              <a:rPr lang="en-US" dirty="0" err="1"/>
              <a:t>paramed</a:t>
            </a:r>
            <a:r>
              <a:rPr lang="en-US" dirty="0"/>
              <a:t> will be ordered as part of the outstanding requirements on the case. The agent will be notified if an exam is needed. </a:t>
            </a:r>
          </a:p>
        </p:txBody>
      </p:sp>
      <p:sp>
        <p:nvSpPr>
          <p:cNvPr id="4" name="Slide Number Placeholder 3"/>
          <p:cNvSpPr>
            <a:spLocks noGrp="1"/>
          </p:cNvSpPr>
          <p:nvPr>
            <p:ph type="sldNum" sz="quarter" idx="5"/>
          </p:nvPr>
        </p:nvSpPr>
        <p:spPr/>
        <p:txBody>
          <a:bodyPr/>
          <a:lstStyle/>
          <a:p>
            <a:fld id="{248661DD-93EE-9442-88CC-C79BCDF0D371}" type="slidenum">
              <a:rPr lang="en-US" smtClean="0"/>
              <a:t>3</a:t>
            </a:fld>
            <a:endParaRPr lang="en-US" dirty="0"/>
          </a:p>
        </p:txBody>
      </p:sp>
    </p:spTree>
    <p:extLst>
      <p:ext uri="{BB962C8B-B14F-4D97-AF65-F5344CB8AC3E}">
        <p14:creationId xmlns:p14="http://schemas.microsoft.com/office/powerpoint/2010/main" val="380803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18 living benefit triggers on the Access WL product </a:t>
            </a:r>
          </a:p>
          <a:p>
            <a:pPr marL="171450" indent="-171450">
              <a:buFont typeface="Arial" panose="020B0604020202020204" pitchFamily="34" charset="0"/>
              <a:buChar char="•"/>
            </a:pPr>
            <a:r>
              <a:rPr lang="en-US" dirty="0"/>
              <a:t>If a living benefit is triggered and a claim is paid out, the “Lien Approach” is used to pay out those living benefits. </a:t>
            </a:r>
            <a:br>
              <a:rPr lang="en-US" dirty="0"/>
            </a:br>
            <a:r>
              <a:rPr lang="en-US" dirty="0"/>
              <a:t>-Lien approach: pre-determined % of what the payout will be. Clients also </a:t>
            </a:r>
            <a:r>
              <a:rPr lang="en-US" b="1" dirty="0"/>
              <a:t>do not forfeit the remainder of their policy benefits by accelerating early</a:t>
            </a:r>
            <a:r>
              <a:rPr lang="en-US" dirty="0"/>
              <a:t>. It is a dollar for dollar reduction of the face amount. The lien approach also allows your client to use their policy again for living benefits or death benefit. The </a:t>
            </a:r>
            <a:r>
              <a:rPr lang="en-US" b="1" dirty="0"/>
              <a:t>cash accumulation in the plan is also able to continue to grow cash value for retirement or debt elimination purposes.  </a:t>
            </a:r>
          </a:p>
        </p:txBody>
      </p:sp>
      <p:sp>
        <p:nvSpPr>
          <p:cNvPr id="4" name="Slide Number Placeholder 3"/>
          <p:cNvSpPr>
            <a:spLocks noGrp="1"/>
          </p:cNvSpPr>
          <p:nvPr>
            <p:ph type="sldNum" sz="quarter" idx="5"/>
          </p:nvPr>
        </p:nvSpPr>
        <p:spPr/>
        <p:txBody>
          <a:bodyPr/>
          <a:lstStyle/>
          <a:p>
            <a:fld id="{248661DD-93EE-9442-88CC-C79BCDF0D371}" type="slidenum">
              <a:rPr lang="en-US" smtClean="0"/>
              <a:t>4</a:t>
            </a:fld>
            <a:endParaRPr lang="en-US" dirty="0"/>
          </a:p>
        </p:txBody>
      </p:sp>
    </p:spTree>
    <p:extLst>
      <p:ext uri="{BB962C8B-B14F-4D97-AF65-F5344CB8AC3E}">
        <p14:creationId xmlns:p14="http://schemas.microsoft.com/office/powerpoint/2010/main" val="416719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Clients will either receive all living benefits or NONE of the living benefits. </a:t>
            </a:r>
          </a:p>
          <a:p>
            <a:pPr marL="171450" indent="-171450">
              <a:buFont typeface="Arial" panose="020B0604020202020204" pitchFamily="34" charset="0"/>
              <a:buChar char="•"/>
            </a:pPr>
            <a:r>
              <a:rPr lang="en-US" b="0" dirty="0"/>
              <a:t>Table ‘D’ and better get all 18 living benefit triggers</a:t>
            </a:r>
          </a:p>
          <a:p>
            <a:pPr marL="171450" indent="-171450">
              <a:buFont typeface="Arial" panose="020B0604020202020204" pitchFamily="34" charset="0"/>
              <a:buChar char="•"/>
            </a:pPr>
            <a:r>
              <a:rPr lang="en-US" b="0" dirty="0"/>
              <a:t>No in-force waiting period for any of the living benefits except the 4 mentioned above. </a:t>
            </a:r>
          </a:p>
        </p:txBody>
      </p:sp>
      <p:sp>
        <p:nvSpPr>
          <p:cNvPr id="4" name="Slide Number Placeholder 3"/>
          <p:cNvSpPr>
            <a:spLocks noGrp="1"/>
          </p:cNvSpPr>
          <p:nvPr>
            <p:ph type="sldNum" sz="quarter" idx="5"/>
          </p:nvPr>
        </p:nvSpPr>
        <p:spPr/>
        <p:txBody>
          <a:bodyPr/>
          <a:lstStyle/>
          <a:p>
            <a:fld id="{248661DD-93EE-9442-88CC-C79BCDF0D371}" type="slidenum">
              <a:rPr lang="en-US" smtClean="0"/>
              <a:t>5</a:t>
            </a:fld>
            <a:endParaRPr lang="en-US" dirty="0"/>
          </a:p>
        </p:txBody>
      </p:sp>
    </p:spTree>
    <p:extLst>
      <p:ext uri="{BB962C8B-B14F-4D97-AF65-F5344CB8AC3E}">
        <p14:creationId xmlns:p14="http://schemas.microsoft.com/office/powerpoint/2010/main" val="47011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Including FPUR (flexible paid-up rider) on Access WL plan will automatically include paid-up additions. </a:t>
            </a:r>
          </a:p>
          <a:p>
            <a:pPr marL="171450" indent="-171450">
              <a:buFont typeface="Arial" panose="020B0604020202020204" pitchFamily="34" charset="0"/>
              <a:buChar char="•"/>
            </a:pPr>
            <a:r>
              <a:rPr lang="en-US" b="1" dirty="0"/>
              <a:t>Paid up additions </a:t>
            </a:r>
            <a:r>
              <a:rPr lang="en-US" dirty="0"/>
              <a:t>allow client to purchase additional amounts of life insurance which also </a:t>
            </a:r>
            <a:r>
              <a:rPr lang="en-US" b="1" dirty="0"/>
              <a:t>leads to helping cash value grow more rapidly. The policy will purchase additional amounts of insurance automatically when this design is used. </a:t>
            </a:r>
            <a:r>
              <a:rPr lang="en-US" b="0" dirty="0"/>
              <a:t>There are no follow up steps the agent or client need to take when designing the plan this way. </a:t>
            </a:r>
          </a:p>
          <a:p>
            <a:pPr marL="171450" indent="-171450">
              <a:buFont typeface="Arial" panose="020B0604020202020204" pitchFamily="34" charset="0"/>
              <a:buChar char="•"/>
            </a:pPr>
            <a:r>
              <a:rPr lang="en-US" b="0" dirty="0"/>
              <a:t>The FPUR portion of premium is flexible – clients can decide when how much to pay into this portion of premium </a:t>
            </a:r>
            <a:br>
              <a:rPr lang="en-US" b="0" dirty="0"/>
            </a:br>
            <a:r>
              <a:rPr lang="en-US" b="1" dirty="0"/>
              <a:t>*For debt elimination purposes and building these plans with the most efficiency, clients will state a specific premium amount per month/per year, and stick to that plan, paying the full base premium &amp; FPUR premium*</a:t>
            </a:r>
          </a:p>
          <a:p>
            <a:pPr marL="171450" indent="-171450">
              <a:buFont typeface="Arial" panose="020B0604020202020204" pitchFamily="34" charset="0"/>
              <a:buChar char="•"/>
            </a:pPr>
            <a:r>
              <a:rPr lang="en-US" b="0" dirty="0"/>
              <a:t>By maxing out FPUR premium, client allows their policy to build more cash value and earn more dividends which will compound indefinitely over time.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48661DD-93EE-9442-88CC-C79BCDF0D371}" type="slidenum">
              <a:rPr lang="en-US" smtClean="0"/>
              <a:t>6</a:t>
            </a:fld>
            <a:endParaRPr lang="en-US" dirty="0"/>
          </a:p>
        </p:txBody>
      </p:sp>
    </p:spTree>
    <p:extLst>
      <p:ext uri="{BB962C8B-B14F-4D97-AF65-F5344CB8AC3E}">
        <p14:creationId xmlns:p14="http://schemas.microsoft.com/office/powerpoint/2010/main" val="292513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Best strategy for debt elimination on Access WL: </a:t>
            </a:r>
            <a:r>
              <a:rPr lang="en-US" b="1" dirty="0"/>
              <a:t>Set up ‘Plan Design’ as MINIMUM NON-MEC</a:t>
            </a:r>
            <a:br>
              <a:rPr lang="en-US" b="1" dirty="0"/>
            </a:br>
            <a:r>
              <a:rPr lang="en-US" b="0" dirty="0"/>
              <a:t>This will allow the illustration software to automatically calculate for us how much premium goes to FPUR premium vs. Base Premium, given ‘x’ amount of premium. It will also keep the policy non-</a:t>
            </a:r>
            <a:r>
              <a:rPr lang="en-US" b="0" dirty="0" err="1"/>
              <a:t>mec</a:t>
            </a:r>
            <a:r>
              <a:rPr lang="en-US" b="0" dirty="0"/>
              <a:t> which helps your client to avoid tax consequences in retirement. </a:t>
            </a:r>
          </a:p>
          <a:p>
            <a:pPr marL="171450" indent="-171450">
              <a:buFont typeface="Arial" panose="020B0604020202020204" pitchFamily="34" charset="0"/>
              <a:buChar char="•"/>
            </a:pPr>
            <a:r>
              <a:rPr lang="en-US" b="0" dirty="0"/>
              <a:t>Example: $10,000/year premium </a:t>
            </a:r>
            <a:r>
              <a:rPr lang="en-US" b="0" dirty="0">
                <a:sym typeface="Wingdings" panose="05000000000000000000" pitchFamily="2" charset="2"/>
              </a:rPr>
              <a:t> $6,322.12 allocated towards FPUR… $3,677.88 allocated towards Base Premium. </a:t>
            </a:r>
          </a:p>
          <a:p>
            <a:pPr marL="171450" indent="-171450">
              <a:buFont typeface="Arial" panose="020B0604020202020204" pitchFamily="34" charset="0"/>
              <a:buChar char="•"/>
            </a:pPr>
            <a:r>
              <a:rPr lang="en-US" b="1" dirty="0">
                <a:sym typeface="Wingdings" panose="05000000000000000000" pitchFamily="2" charset="2"/>
              </a:rPr>
              <a:t>Commissions: </a:t>
            </a:r>
            <a:r>
              <a:rPr lang="en-US" b="0" dirty="0">
                <a:sym typeface="Wingdings" panose="05000000000000000000" pitchFamily="2" charset="2"/>
              </a:rPr>
              <a:t>Base premium on a WL plan is like Target premium on an IUL… </a:t>
            </a:r>
            <a:r>
              <a:rPr lang="en-US" b="1" dirty="0">
                <a:sym typeface="Wingdings" panose="05000000000000000000" pitchFamily="2" charset="2"/>
              </a:rPr>
              <a:t>Base Premium will be what the agent’s commission is majority based on</a:t>
            </a:r>
            <a:r>
              <a:rPr lang="en-US" b="0" dirty="0">
                <a:sym typeface="Wingdings" panose="05000000000000000000" pitchFamily="2" charset="2"/>
              </a:rPr>
              <a:t>. The FPUR premium, the agent will also receive a small commission on that portion. </a:t>
            </a:r>
            <a:endParaRPr lang="en-US" b="1"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*On same $10,000 premium on FLX IUL – only $2,834 is the overfunded excess premium on this same example of $10,000 premium. This tells us that the Access WL allows a much higher portion of overfunded premium to go towards the plan &amp; cash accumulation, when compared to the $6,322.12 FPUR premium listed above on Access WL.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48661DD-93EE-9442-88CC-C79BCDF0D371}" type="slidenum">
              <a:rPr lang="en-US" smtClean="0"/>
              <a:t>7</a:t>
            </a:fld>
            <a:endParaRPr lang="en-US" dirty="0"/>
          </a:p>
        </p:txBody>
      </p:sp>
    </p:spTree>
    <p:extLst>
      <p:ext uri="{BB962C8B-B14F-4D97-AF65-F5344CB8AC3E}">
        <p14:creationId xmlns:p14="http://schemas.microsoft.com/office/powerpoint/2010/main" val="211139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Fixed loans use direct recognition, meaning the policy DIRECTLY recognizes the money is missing from the account value, and that portion of loan money is not accumulating dividends or interest. </a:t>
            </a:r>
          </a:p>
          <a:p>
            <a:pPr marL="171450" indent="-171450">
              <a:buFont typeface="Arial" panose="020B0604020202020204" pitchFamily="34" charset="0"/>
              <a:buChar char="•"/>
            </a:pPr>
            <a:r>
              <a:rPr lang="en-US" dirty="0"/>
              <a:t>Variable loans use non-direct recognition, meaning the policy does NOT directly recognize the money is missing from the account value. Dividends and account value would continue to accumulate at interest as if the loan was never taken in the first place. </a:t>
            </a:r>
            <a:r>
              <a:rPr lang="en-US" b="1" dirty="0"/>
              <a:t>(Preferrable for client’s $$ and debt elimination plan)</a:t>
            </a:r>
          </a:p>
          <a:p>
            <a:pPr marL="171450" indent="-171450">
              <a:buFont typeface="Arial" panose="020B0604020202020204" pitchFamily="34" charset="0"/>
              <a:buChar char="•"/>
            </a:pPr>
            <a:r>
              <a:rPr lang="en-US" b="0" dirty="0"/>
              <a:t>There is no maximum on variable loans since it is tied to Moody’s Corporate Bond Yield Average – for more information, please refer to the Access WL Agent Guide. </a:t>
            </a:r>
          </a:p>
          <a:p>
            <a:pPr marL="171450" indent="-171450">
              <a:buFont typeface="Arial" panose="020B0604020202020204" pitchFamily="34" charset="0"/>
              <a:buChar char="•"/>
            </a:pPr>
            <a:r>
              <a:rPr lang="en-US" b="0" dirty="0"/>
              <a:t>A fixed loan may be a better option if client wants certainty of having same interest rate for entirety of borrowing period… this also leads to predictable payments for the client if they plan to pay the loan back. </a:t>
            </a:r>
          </a:p>
          <a:p>
            <a:pPr marL="171450" indent="-171450">
              <a:buFont typeface="Arial" panose="020B0604020202020204" pitchFamily="34" charset="0"/>
              <a:buChar char="•"/>
            </a:pPr>
            <a:r>
              <a:rPr lang="en-US" b="0" dirty="0"/>
              <a:t>If variable loan rate is extremely high, a fixed loan may also be a better option.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48661DD-93EE-9442-88CC-C79BCDF0D371}" type="slidenum">
              <a:rPr lang="en-US" smtClean="0"/>
              <a:t>8</a:t>
            </a:fld>
            <a:endParaRPr lang="en-US" dirty="0"/>
          </a:p>
        </p:txBody>
      </p:sp>
    </p:spTree>
    <p:extLst>
      <p:ext uri="{BB962C8B-B14F-4D97-AF65-F5344CB8AC3E}">
        <p14:creationId xmlns:p14="http://schemas.microsoft.com/office/powerpoint/2010/main" val="350314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Clients do not have to pay back policy loans but if they choose to do so, they can repay at any time. </a:t>
            </a:r>
          </a:p>
          <a:p>
            <a:pPr marL="171450" indent="-171450">
              <a:buFont typeface="Arial" panose="020B0604020202020204" pitchFamily="34" charset="0"/>
              <a:buChar char="•"/>
            </a:pPr>
            <a:r>
              <a:rPr lang="en-US" dirty="0"/>
              <a:t>Loan repayments: Clients MUST make it known ‘x’ amount of premium is being used for loan repayment, or Ameritas will use it as premium $ to be applied to the plan. </a:t>
            </a:r>
          </a:p>
          <a:p>
            <a:pPr marL="171450" indent="-171450">
              <a:buFont typeface="Arial" panose="020B0604020202020204" pitchFamily="34" charset="0"/>
              <a:buChar char="•"/>
            </a:pPr>
            <a:r>
              <a:rPr lang="en-US" dirty="0"/>
              <a:t>Changing loan types – entire loan balance must be exchanged. New loan will be for same amount with new rate %</a:t>
            </a:r>
          </a:p>
        </p:txBody>
      </p:sp>
      <p:sp>
        <p:nvSpPr>
          <p:cNvPr id="4" name="Slide Number Placeholder 3"/>
          <p:cNvSpPr>
            <a:spLocks noGrp="1"/>
          </p:cNvSpPr>
          <p:nvPr>
            <p:ph type="sldNum" sz="quarter" idx="5"/>
          </p:nvPr>
        </p:nvSpPr>
        <p:spPr/>
        <p:txBody>
          <a:bodyPr/>
          <a:lstStyle/>
          <a:p>
            <a:fld id="{248661DD-93EE-9442-88CC-C79BCDF0D371}" type="slidenum">
              <a:rPr lang="en-US" smtClean="0"/>
              <a:t>9</a:t>
            </a:fld>
            <a:endParaRPr lang="en-US" dirty="0"/>
          </a:p>
        </p:txBody>
      </p:sp>
    </p:spTree>
    <p:extLst>
      <p:ext uri="{BB962C8B-B14F-4D97-AF65-F5344CB8AC3E}">
        <p14:creationId xmlns:p14="http://schemas.microsoft.com/office/powerpoint/2010/main" val="4001104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308" y="993228"/>
            <a:ext cx="5850730" cy="1049885"/>
          </a:xfrm>
        </p:spPr>
        <p:txBody>
          <a:bodyPr>
            <a:normAutofit/>
          </a:bodyPr>
          <a:lstStyle>
            <a:lvl1pPr>
              <a:defRPr sz="2600" baseline="0">
                <a:solidFill>
                  <a:srgbClr val="E9292D"/>
                </a:solidFill>
              </a:defRPr>
            </a:lvl1pPr>
          </a:lstStyle>
          <a:p>
            <a:r>
              <a:rPr lang="en-US" dirty="0"/>
              <a:t>Click to edit Master title style</a:t>
            </a:r>
          </a:p>
        </p:txBody>
      </p:sp>
      <p:sp>
        <p:nvSpPr>
          <p:cNvPr id="3" name="Subtitle 2"/>
          <p:cNvSpPr>
            <a:spLocks noGrp="1"/>
          </p:cNvSpPr>
          <p:nvPr>
            <p:ph type="subTitle" idx="1"/>
          </p:nvPr>
        </p:nvSpPr>
        <p:spPr>
          <a:xfrm>
            <a:off x="164306" y="2135981"/>
            <a:ext cx="5850731" cy="1607344"/>
          </a:xfrm>
        </p:spPr>
        <p:txBody>
          <a:bodyPr/>
          <a:lstStyle>
            <a:lvl1pPr marL="0" indent="0" algn="l">
              <a:buNone/>
              <a:defRPr>
                <a:solidFill>
                  <a:schemeClr val="bg1">
                    <a:lumMod val="50000"/>
                  </a:schemeClr>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aseline="0">
                <a:solidFill>
                  <a:schemeClr val="bg1">
                    <a:lumMod val="50000"/>
                  </a:schemeClr>
                </a:solidFill>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sz="500" baseline="0">
                <a:solidFill>
                  <a:schemeClr val="bg1">
                    <a:lumMod val="50000"/>
                  </a:schemeClr>
                </a:solidFill>
              </a:defRPr>
            </a:lvl1pPr>
          </a:lstStyle>
          <a:p>
            <a:pPr>
              <a:defRPr/>
            </a:pPr>
            <a:fld id="{00D2D945-4493-6844-B008-31005E5B42CC}" type="slidenum">
              <a:rPr lang="en-US" smtClean="0"/>
              <a:pPr>
                <a:defRPr/>
              </a:pPr>
              <a:t>‹#›</a:t>
            </a:fld>
            <a:endParaRPr lang="en-US" dirty="0"/>
          </a:p>
        </p:txBody>
      </p:sp>
    </p:spTree>
    <p:extLst>
      <p:ext uri="{BB962C8B-B14F-4D97-AF65-F5344CB8AC3E}">
        <p14:creationId xmlns:p14="http://schemas.microsoft.com/office/powerpoint/2010/main" val="1967282603"/>
      </p:ext>
    </p:extLst>
  </p:cSld>
  <p:clrMapOvr>
    <a:masterClrMapping/>
  </p:clrMapOvr>
  <p:transition spd="med">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0026" y="72324"/>
            <a:ext cx="6700837" cy="754251"/>
          </a:xfrm>
        </p:spPr>
        <p:txBody>
          <a:bodyPr/>
          <a:lstStyle>
            <a:lvl1pPr>
              <a:defRPr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622300" y="4909410"/>
            <a:ext cx="2048575" cy="171450"/>
          </a:xfrm>
          <a:prstGeom prst="rect">
            <a:avLst/>
          </a:prstGeom>
          <a:ln/>
        </p:spPr>
        <p:txBody>
          <a:bodyPr/>
          <a:lstStyle>
            <a:lvl1pPr>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a:lvl1pPr>
          </a:lstStyle>
          <a:p>
            <a:pPr>
              <a:defRPr/>
            </a:pPr>
            <a:fld id="{DA26D6C3-4B26-8743-A5B8-AAFF44D48BD7}" type="slidenum">
              <a:rPr lang="en-US"/>
              <a:pPr>
                <a:defRPr/>
              </a:pPr>
              <a:t>‹#›</a:t>
            </a:fld>
            <a:endParaRPr lang="en-US" dirty="0"/>
          </a:p>
        </p:txBody>
      </p:sp>
    </p:spTree>
    <p:extLst>
      <p:ext uri="{BB962C8B-B14F-4D97-AF65-F5344CB8AC3E}">
        <p14:creationId xmlns:p14="http://schemas.microsoft.com/office/powerpoint/2010/main" val="1384785116"/>
      </p:ext>
    </p:extLst>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3206" y="1107281"/>
            <a:ext cx="1606657" cy="3216746"/>
          </a:xfrm>
        </p:spPr>
        <p:txBody>
          <a:bodyPr vert="eaVert"/>
          <a:lstStyle>
            <a:lvl1pPr>
              <a:defRPr baseline="0">
                <a:solidFill>
                  <a:srgbClr val="DC1C1E"/>
                </a:solidFill>
              </a:defRPr>
            </a:lvl1pPr>
          </a:lstStyle>
          <a:p>
            <a:r>
              <a:rPr lang="en-US" dirty="0"/>
              <a:t>Click to edit Master title style</a:t>
            </a:r>
          </a:p>
        </p:txBody>
      </p:sp>
      <p:sp>
        <p:nvSpPr>
          <p:cNvPr id="3" name="Vertical Text Placeholder 2"/>
          <p:cNvSpPr>
            <a:spLocks noGrp="1"/>
          </p:cNvSpPr>
          <p:nvPr>
            <p:ph type="body" orient="vert" idx="1"/>
          </p:nvPr>
        </p:nvSpPr>
        <p:spPr>
          <a:xfrm>
            <a:off x="164306" y="1107281"/>
            <a:ext cx="6944250" cy="3216746"/>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622300" y="4909410"/>
            <a:ext cx="2048575" cy="171450"/>
          </a:xfrm>
          <a:prstGeom prst="rect">
            <a:avLst/>
          </a:prstGeom>
          <a:ln/>
        </p:spPr>
        <p:txBody>
          <a:bodyPr/>
          <a:lstStyle>
            <a:lvl1pPr>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a:lvl1pPr>
          </a:lstStyle>
          <a:p>
            <a:pPr>
              <a:defRPr/>
            </a:pPr>
            <a:fld id="{3491D57C-C7E8-1749-8FD6-60080BC7A3BE}" type="slidenum">
              <a:rPr lang="en-US"/>
              <a:pPr>
                <a:defRPr/>
              </a:pPr>
              <a:t>‹#›</a:t>
            </a:fld>
            <a:endParaRPr lang="en-US" dirty="0"/>
          </a:p>
        </p:txBody>
      </p:sp>
    </p:spTree>
    <p:extLst>
      <p:ext uri="{BB962C8B-B14F-4D97-AF65-F5344CB8AC3E}">
        <p14:creationId xmlns:p14="http://schemas.microsoft.com/office/powerpoint/2010/main" val="3461662717"/>
      </p:ext>
    </p:extLst>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307" y="57150"/>
            <a:ext cx="6800849" cy="769426"/>
          </a:xfrm>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64307" y="1128712"/>
            <a:ext cx="8674894" cy="3328988"/>
          </a:xfrm>
        </p:spPr>
        <p:txBody>
          <a:bodyPr/>
          <a:lstStyle>
            <a:lvl1pPr>
              <a:buClr>
                <a:schemeClr val="bg1">
                  <a:lumMod val="50000"/>
                </a:schemeClr>
              </a:buClr>
              <a:defRPr baseline="0">
                <a:solidFill>
                  <a:schemeClr val="tx1">
                    <a:lumMod val="65000"/>
                    <a:lumOff val="35000"/>
                  </a:schemeClr>
                </a:solidFill>
              </a:defRPr>
            </a:lvl1pPr>
            <a:lvl2pPr>
              <a:buClr>
                <a:schemeClr val="bg1">
                  <a:lumMod val="50000"/>
                </a:schemeClr>
              </a:buClr>
              <a:defRPr baseline="0">
                <a:solidFill>
                  <a:schemeClr val="tx1">
                    <a:lumMod val="65000"/>
                    <a:lumOff val="35000"/>
                  </a:schemeClr>
                </a:solidFill>
              </a:defRPr>
            </a:lvl2pPr>
            <a:lvl3pPr>
              <a:buClr>
                <a:schemeClr val="bg1">
                  <a:lumMod val="50000"/>
                </a:schemeClr>
              </a:buClr>
              <a:defRPr baseline="0">
                <a:solidFill>
                  <a:schemeClr val="tx1">
                    <a:lumMod val="65000"/>
                    <a:lumOff val="35000"/>
                  </a:schemeClr>
                </a:solidFill>
              </a:defRPr>
            </a:lvl3pPr>
            <a:lvl4pPr>
              <a:buClr>
                <a:schemeClr val="bg1">
                  <a:lumMod val="50000"/>
                </a:schemeClr>
              </a:buClr>
              <a:defRPr baseline="0">
                <a:solidFill>
                  <a:schemeClr val="tx1">
                    <a:lumMod val="65000"/>
                    <a:lumOff val="35000"/>
                  </a:schemeClr>
                </a:solidFill>
              </a:defRPr>
            </a:lvl4pPr>
            <a:lvl5pPr>
              <a:buClr>
                <a:schemeClr val="bg1">
                  <a:lumMod val="50000"/>
                </a:schemeClr>
              </a:buClr>
              <a:defRPr baseline="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622300" y="4909410"/>
            <a:ext cx="2048575" cy="171450"/>
          </a:xfrm>
          <a:prstGeom prst="rect">
            <a:avLst/>
          </a:prstGeom>
          <a:ln/>
        </p:spPr>
        <p:txBody>
          <a:bodyPr/>
          <a:lstStyle>
            <a:lvl1pPr>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a:lvl1pPr>
          </a:lstStyle>
          <a:p>
            <a:pPr>
              <a:defRPr/>
            </a:pPr>
            <a:fld id="{91282443-A4CF-C340-A9C5-AF1D15628E7B}" type="slidenum">
              <a:rPr lang="en-US"/>
              <a:pPr>
                <a:defRPr/>
              </a:pPr>
              <a:t>‹#›</a:t>
            </a:fld>
            <a:endParaRPr lang="en-US" dirty="0"/>
          </a:p>
        </p:txBody>
      </p:sp>
    </p:spTree>
    <p:extLst>
      <p:ext uri="{BB962C8B-B14F-4D97-AF65-F5344CB8AC3E}">
        <p14:creationId xmlns:p14="http://schemas.microsoft.com/office/powerpoint/2010/main" val="3832072341"/>
      </p:ext>
    </p:extLst>
  </p:cSld>
  <p:clrMapOvr>
    <a:masterClrMapping/>
  </p:clrMapOvr>
  <p:transition spd="med">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307" y="149818"/>
            <a:ext cx="6436518" cy="619932"/>
          </a:xfrm>
        </p:spPr>
        <p:txBody>
          <a:bodyPr anchor="ctr" anchorCtr="0"/>
          <a:lstStyle>
            <a:lvl1pPr algn="l">
              <a:defRPr sz="2200" b="1" cap="none" baseline="0">
                <a:solidFill>
                  <a:srgbClr val="F00A09"/>
                </a:solidFill>
              </a:defRPr>
            </a:lvl1pPr>
          </a:lstStyle>
          <a:p>
            <a:r>
              <a:rPr lang="en-US" dirty="0"/>
              <a:t>Click to edit Master title style</a:t>
            </a:r>
          </a:p>
        </p:txBody>
      </p:sp>
      <p:sp>
        <p:nvSpPr>
          <p:cNvPr id="3" name="Text Placeholder 2"/>
          <p:cNvSpPr>
            <a:spLocks noGrp="1"/>
          </p:cNvSpPr>
          <p:nvPr>
            <p:ph type="body" idx="1"/>
          </p:nvPr>
        </p:nvSpPr>
        <p:spPr>
          <a:xfrm>
            <a:off x="164306" y="852407"/>
            <a:ext cx="6436519" cy="976393"/>
          </a:xfrm>
        </p:spPr>
        <p:txBody>
          <a:bodyPr anchor="t" anchorCtr="0"/>
          <a:lstStyle>
            <a:lvl1pPr marL="0" indent="0">
              <a:buNone/>
              <a:defRPr sz="1600" baseline="0">
                <a:solidFill>
                  <a:schemeClr val="bg1">
                    <a:lumMod val="50000"/>
                  </a:schemeClr>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622300" y="4909410"/>
            <a:ext cx="2048575" cy="171450"/>
          </a:xfrm>
          <a:prstGeom prst="rect">
            <a:avLst/>
          </a:prstGeom>
          <a:ln/>
        </p:spPr>
        <p:txBody>
          <a:bodyPr/>
          <a:lstStyle>
            <a:lvl1pPr>
              <a:defRPr baseline="0">
                <a:solidFill>
                  <a:schemeClr val="bg1">
                    <a:lumMod val="50000"/>
                  </a:schemeClr>
                </a:solidFill>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baseline="0">
                <a:solidFill>
                  <a:schemeClr val="bg1">
                    <a:lumMod val="50000"/>
                  </a:schemeClr>
                </a:solidFill>
              </a:defRPr>
            </a:lvl1pPr>
          </a:lstStyle>
          <a:p>
            <a:pPr>
              <a:defRPr/>
            </a:pPr>
            <a:fld id="{5C6E2CC3-2879-3A47-A65E-A4EC36C47CC6}" type="slidenum">
              <a:rPr lang="en-US" smtClean="0"/>
              <a:pPr>
                <a:defRPr/>
              </a:pPr>
              <a:t>‹#›</a:t>
            </a:fld>
            <a:endParaRPr lang="en-US" dirty="0"/>
          </a:p>
        </p:txBody>
      </p:sp>
      <p:sp>
        <p:nvSpPr>
          <p:cNvPr id="13" name="TextBox 12">
            <a:extLst>
              <a:ext uri="{FF2B5EF4-FFF2-40B4-BE49-F238E27FC236}">
                <a16:creationId xmlns:a16="http://schemas.microsoft.com/office/drawing/2014/main" id="{A67370D2-0DE0-0940-9BA7-3B6F408A6453}"/>
              </a:ext>
            </a:extLst>
          </p:cNvPr>
          <p:cNvSpPr txBox="1"/>
          <p:nvPr userDrawn="1"/>
        </p:nvSpPr>
        <p:spPr>
          <a:xfrm>
            <a:off x="6500246" y="3134694"/>
            <a:ext cx="2243381" cy="1139470"/>
          </a:xfrm>
          <a:prstGeom prst="rect">
            <a:avLst/>
          </a:prstGeom>
          <a:noFill/>
        </p:spPr>
        <p:txBody>
          <a:bodyPr wrap="square" rtlCol="0">
            <a:noAutofit/>
          </a:bodyPr>
          <a:lstStyle/>
          <a:p>
            <a:r>
              <a:rPr lang="en-US" sz="1000" baseline="0" dirty="0">
                <a:solidFill>
                  <a:schemeClr val="bg1">
                    <a:lumMod val="50000"/>
                  </a:schemeClr>
                </a:solidFill>
              </a:rPr>
              <a:t>Text</a:t>
            </a:r>
          </a:p>
        </p:txBody>
      </p:sp>
    </p:spTree>
    <p:extLst>
      <p:ext uri="{BB962C8B-B14F-4D97-AF65-F5344CB8AC3E}">
        <p14:creationId xmlns:p14="http://schemas.microsoft.com/office/powerpoint/2010/main" val="662803077"/>
      </p:ext>
    </p:extLst>
  </p:cSld>
  <p:clrMapOvr>
    <a:masterClrMapping/>
  </p:clrMapOvr>
  <p:transition spd="med">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00025" y="1100138"/>
            <a:ext cx="4186237" cy="3404138"/>
          </a:xfrm>
        </p:spPr>
        <p:txBody>
          <a:bodyPr/>
          <a:lstStyle>
            <a:lvl1pPr>
              <a:defRPr sz="1800" baseline="0"/>
            </a:lvl1pPr>
            <a:lvl2pPr>
              <a:defRPr sz="1600" baseline="0"/>
            </a:lvl2pPr>
            <a:lvl3pPr>
              <a:defRPr sz="1400" baseline="0"/>
            </a:lvl3pPr>
            <a:lvl4pPr>
              <a:defRPr sz="1200" baseline="0"/>
            </a:lvl4pPr>
            <a:lvl5pPr>
              <a:defRPr sz="1000" baseline="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86289" y="1092995"/>
            <a:ext cx="4252912" cy="3404138"/>
          </a:xfrm>
        </p:spPr>
        <p:txBody>
          <a:bodyPr/>
          <a:lstStyle>
            <a:lvl1pPr>
              <a:defRPr sz="1800" baseline="0"/>
            </a:lvl1pPr>
            <a:lvl2pPr>
              <a:defRPr sz="1600" baseline="0"/>
            </a:lvl2pPr>
            <a:lvl3pPr>
              <a:defRPr sz="1400" baseline="0"/>
            </a:lvl3pPr>
            <a:lvl4pPr>
              <a:defRPr sz="1200" baseline="0"/>
            </a:lvl4pPr>
            <a:lvl5pPr>
              <a:defRPr sz="1000" baseline="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622300" y="4909410"/>
            <a:ext cx="2048575" cy="171450"/>
          </a:xfrm>
          <a:prstGeom prst="rect">
            <a:avLst/>
          </a:prstGeom>
          <a:ln/>
        </p:spPr>
        <p:txBody>
          <a:bodyPr/>
          <a:lstStyle>
            <a:lvl1pPr>
              <a:defRPr/>
            </a:lvl1pPr>
          </a:lstStyle>
          <a:p>
            <a:pPr>
              <a:defRPr/>
            </a:pPr>
            <a:r>
              <a:rPr lang="en-US" dirty="0"/>
              <a:t>For financial professional and plan sponsor use only.</a:t>
            </a:r>
          </a:p>
        </p:txBody>
      </p:sp>
      <p:sp>
        <p:nvSpPr>
          <p:cNvPr id="7" name="Rectangle 6"/>
          <p:cNvSpPr>
            <a:spLocks noGrp="1" noChangeArrowheads="1"/>
          </p:cNvSpPr>
          <p:nvPr>
            <p:ph type="sldNum" sz="quarter" idx="12"/>
          </p:nvPr>
        </p:nvSpPr>
        <p:spPr>
          <a:ln/>
        </p:spPr>
        <p:txBody>
          <a:bodyPr/>
          <a:lstStyle>
            <a:lvl1pPr>
              <a:defRPr/>
            </a:lvl1pPr>
          </a:lstStyle>
          <a:p>
            <a:pPr>
              <a:defRPr/>
            </a:pPr>
            <a:fld id="{833DFB3D-C699-F143-816D-2D822C849E06}" type="slidenum">
              <a:rPr lang="en-US"/>
              <a:pPr>
                <a:defRPr/>
              </a:pPr>
              <a:t>‹#›</a:t>
            </a:fld>
            <a:endParaRPr lang="en-US" dirty="0"/>
          </a:p>
        </p:txBody>
      </p:sp>
    </p:spTree>
    <p:extLst>
      <p:ext uri="{BB962C8B-B14F-4D97-AF65-F5344CB8AC3E}">
        <p14:creationId xmlns:p14="http://schemas.microsoft.com/office/powerpoint/2010/main" val="3233968216"/>
      </p:ext>
    </p:extLst>
  </p:cSld>
  <p:clrMapOvr>
    <a:masterClrMapping/>
  </p:clrMapOvr>
  <p:transition spd="med">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307" y="82658"/>
            <a:ext cx="6750844" cy="780082"/>
          </a:xfrm>
        </p:spPr>
        <p:txBody>
          <a:bodyPr/>
          <a:lstStyle>
            <a:lvl1pPr>
              <a:defRPr baseline="0"/>
            </a:lvl1pPr>
          </a:lstStyle>
          <a:p>
            <a:r>
              <a:rPr lang="en-US" dirty="0"/>
              <a:t>Click to edit Master title style</a:t>
            </a:r>
          </a:p>
        </p:txBody>
      </p:sp>
      <p:sp>
        <p:nvSpPr>
          <p:cNvPr id="3" name="Text Placeholder 2"/>
          <p:cNvSpPr>
            <a:spLocks noGrp="1"/>
          </p:cNvSpPr>
          <p:nvPr>
            <p:ph type="body" idx="1"/>
          </p:nvPr>
        </p:nvSpPr>
        <p:spPr>
          <a:xfrm>
            <a:off x="164306" y="1177871"/>
            <a:ext cx="4171950" cy="402956"/>
          </a:xfrm>
        </p:spPr>
        <p:txBody>
          <a:bodyPr anchor="b"/>
          <a:lstStyle>
            <a:lvl1pPr marL="0" indent="0">
              <a:buNone/>
              <a:defRPr sz="2000" b="1" baseline="0">
                <a:solidFill>
                  <a:srgbClr val="DC1C1E"/>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164306" y="1642820"/>
            <a:ext cx="4171950" cy="2951459"/>
          </a:xfrm>
        </p:spPr>
        <p:txBody>
          <a:bodyPr/>
          <a:lstStyle>
            <a:lvl1pPr>
              <a:defRPr sz="1800" baseline="0"/>
            </a:lvl1pPr>
            <a:lvl2pPr>
              <a:defRPr sz="1600" baseline="0"/>
            </a:lvl2pPr>
            <a:lvl3pPr>
              <a:defRPr sz="1400" baseline="0"/>
            </a:lvl3pPr>
            <a:lvl4pPr>
              <a:defRPr sz="1200" baseline="0"/>
            </a:lvl4pPr>
            <a:lvl5pPr>
              <a:defRPr sz="1000" baseline="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714" y="1177871"/>
            <a:ext cx="4260822" cy="402956"/>
          </a:xfrm>
        </p:spPr>
        <p:txBody>
          <a:bodyPr anchor="b"/>
          <a:lstStyle>
            <a:lvl1pPr marL="0" indent="0">
              <a:buNone/>
              <a:defRPr sz="2000" b="1" baseline="0">
                <a:solidFill>
                  <a:srgbClr val="DC1C1E"/>
                </a:solidFill>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557714" y="1642820"/>
            <a:ext cx="4260822" cy="2951459"/>
          </a:xfrm>
        </p:spPr>
        <p:txBody>
          <a:bodyPr/>
          <a:lstStyle>
            <a:lvl1pPr>
              <a:defRPr sz="1800" baseline="0"/>
            </a:lvl1pPr>
            <a:lvl2pPr>
              <a:defRPr sz="1600" baseline="0"/>
            </a:lvl2pPr>
            <a:lvl3pPr>
              <a:defRPr sz="1400" baseline="0"/>
            </a:lvl3pPr>
            <a:lvl4pPr>
              <a:defRPr sz="1200" baseline="0"/>
            </a:lvl4pPr>
            <a:lvl5pPr>
              <a:defRPr sz="1000" baseline="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622300" y="4909410"/>
            <a:ext cx="2048575" cy="171450"/>
          </a:xfrm>
          <a:prstGeom prst="rect">
            <a:avLst/>
          </a:prstGeom>
          <a:ln/>
        </p:spPr>
        <p:txBody>
          <a:bodyPr/>
          <a:lstStyle>
            <a:lvl1pPr>
              <a:defRPr/>
            </a:lvl1pPr>
          </a:lstStyle>
          <a:p>
            <a:pPr>
              <a:defRPr/>
            </a:pPr>
            <a:r>
              <a:rPr lang="en-US" dirty="0"/>
              <a:t>For financial professional and plan sponsor use only.</a:t>
            </a:r>
          </a:p>
        </p:txBody>
      </p:sp>
      <p:sp>
        <p:nvSpPr>
          <p:cNvPr id="9" name="Rectangle 6"/>
          <p:cNvSpPr>
            <a:spLocks noGrp="1" noChangeArrowheads="1"/>
          </p:cNvSpPr>
          <p:nvPr>
            <p:ph type="sldNum" sz="quarter" idx="12"/>
          </p:nvPr>
        </p:nvSpPr>
        <p:spPr>
          <a:ln/>
        </p:spPr>
        <p:txBody>
          <a:bodyPr/>
          <a:lstStyle>
            <a:lvl1pPr>
              <a:defRPr/>
            </a:lvl1pPr>
          </a:lstStyle>
          <a:p>
            <a:pPr>
              <a:defRPr/>
            </a:pPr>
            <a:fld id="{96A2E0CC-CAFF-D642-AB22-B081517DA11B}" type="slidenum">
              <a:rPr lang="en-US"/>
              <a:pPr>
                <a:defRPr/>
              </a:pPr>
              <a:t>‹#›</a:t>
            </a:fld>
            <a:endParaRPr lang="en-US" dirty="0"/>
          </a:p>
        </p:txBody>
      </p:sp>
    </p:spTree>
    <p:extLst>
      <p:ext uri="{BB962C8B-B14F-4D97-AF65-F5344CB8AC3E}">
        <p14:creationId xmlns:p14="http://schemas.microsoft.com/office/powerpoint/2010/main" val="1308344518"/>
      </p:ext>
    </p:extLst>
  </p:cSld>
  <p:clrMapOvr>
    <a:masterClrMapping/>
  </p:clrMapOvr>
  <p:transition spd="med">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300" y="237325"/>
            <a:ext cx="7970268" cy="1172665"/>
          </a:xfrm>
        </p:spPr>
        <p:txBody>
          <a:bodyPr anchor="t" anchorCtr="0"/>
          <a:lstStyle>
            <a:lvl1pPr>
              <a:defRPr baseline="0">
                <a:solidFill>
                  <a:schemeClr val="bg1"/>
                </a:solidFill>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622300" y="4909410"/>
            <a:ext cx="2048575" cy="171450"/>
          </a:xfrm>
          <a:prstGeom prst="rect">
            <a:avLst/>
          </a:prstGeom>
          <a:ln/>
        </p:spPr>
        <p:txBody>
          <a:bodyPr/>
          <a:lstStyle>
            <a:lvl1pPr>
              <a:defRPr/>
            </a:lvl1pPr>
          </a:lstStyle>
          <a:p>
            <a:pPr>
              <a:defRPr/>
            </a:pPr>
            <a:r>
              <a:rPr lang="en-US" dirty="0"/>
              <a:t>For financial professional and plan sponsor use only.</a:t>
            </a:r>
          </a:p>
        </p:txBody>
      </p:sp>
      <p:sp>
        <p:nvSpPr>
          <p:cNvPr id="5" name="Rectangle 6"/>
          <p:cNvSpPr>
            <a:spLocks noGrp="1" noChangeArrowheads="1"/>
          </p:cNvSpPr>
          <p:nvPr>
            <p:ph type="sldNum" sz="quarter" idx="12"/>
          </p:nvPr>
        </p:nvSpPr>
        <p:spPr>
          <a:ln/>
        </p:spPr>
        <p:txBody>
          <a:bodyPr/>
          <a:lstStyle>
            <a:lvl1pPr>
              <a:defRPr/>
            </a:lvl1pPr>
          </a:lstStyle>
          <a:p>
            <a:pPr>
              <a:defRPr/>
            </a:pPr>
            <a:fld id="{320989C7-32E2-F044-9E86-A634FBABEA06}" type="slidenum">
              <a:rPr lang="en-US"/>
              <a:pPr>
                <a:defRPr/>
              </a:pPr>
              <a:t>‹#›</a:t>
            </a:fld>
            <a:endParaRPr lang="en-US" dirty="0"/>
          </a:p>
        </p:txBody>
      </p:sp>
    </p:spTree>
    <p:extLst>
      <p:ext uri="{BB962C8B-B14F-4D97-AF65-F5344CB8AC3E}">
        <p14:creationId xmlns:p14="http://schemas.microsoft.com/office/powerpoint/2010/main" val="3941304407"/>
      </p:ext>
    </p:extLst>
  </p:cSld>
  <p:clrMapOvr>
    <a:masterClrMapping/>
  </p:clrMapOvr>
  <p:transition spd="med">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622300" y="4909410"/>
            <a:ext cx="2048575" cy="171450"/>
          </a:xfrm>
          <a:prstGeom prst="rect">
            <a:avLst/>
          </a:prstGeom>
          <a:ln/>
        </p:spPr>
        <p:txBody>
          <a:bodyPr/>
          <a:lstStyle>
            <a:lvl1pPr>
              <a:defRPr/>
            </a:lvl1pPr>
          </a:lstStyle>
          <a:p>
            <a:pPr>
              <a:defRPr/>
            </a:pPr>
            <a:r>
              <a:rPr lang="en-US" dirty="0"/>
              <a:t>For financial professional and plan sponsor use only.</a:t>
            </a:r>
          </a:p>
        </p:txBody>
      </p:sp>
      <p:sp>
        <p:nvSpPr>
          <p:cNvPr id="4" name="Rectangle 6"/>
          <p:cNvSpPr>
            <a:spLocks noGrp="1" noChangeArrowheads="1"/>
          </p:cNvSpPr>
          <p:nvPr>
            <p:ph type="sldNum" sz="quarter" idx="12"/>
          </p:nvPr>
        </p:nvSpPr>
        <p:spPr>
          <a:ln/>
        </p:spPr>
        <p:txBody>
          <a:bodyPr/>
          <a:lstStyle>
            <a:lvl1pPr>
              <a:defRPr/>
            </a:lvl1pPr>
          </a:lstStyle>
          <a:p>
            <a:pPr>
              <a:defRPr/>
            </a:pPr>
            <a:fld id="{7D29B529-BA6A-3F40-88F8-C0661835DE04}" type="slidenum">
              <a:rPr lang="en-US"/>
              <a:pPr>
                <a:defRPr/>
              </a:pPr>
              <a:t>‹#›</a:t>
            </a:fld>
            <a:endParaRPr lang="en-US" dirty="0"/>
          </a:p>
        </p:txBody>
      </p:sp>
    </p:spTree>
    <p:extLst>
      <p:ext uri="{BB962C8B-B14F-4D97-AF65-F5344CB8AC3E}">
        <p14:creationId xmlns:p14="http://schemas.microsoft.com/office/powerpoint/2010/main" val="3763566062"/>
      </p:ext>
    </p:extLst>
  </p:cSld>
  <p:clrMapOvr>
    <a:masterClrMapping/>
  </p:clrMapOvr>
  <p:transition spd="med">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100" y="785813"/>
            <a:ext cx="2242344" cy="1293018"/>
          </a:xfrm>
        </p:spPr>
        <p:txBody>
          <a:bodyPr anchor="t" anchorCtr="0"/>
          <a:lstStyle>
            <a:lvl1pPr algn="l">
              <a:defRPr sz="1400" b="1" baseline="0">
                <a:solidFill>
                  <a:srgbClr val="DC1C1E"/>
                </a:solidFill>
              </a:defRPr>
            </a:lvl1pPr>
          </a:lstStyle>
          <a:p>
            <a:r>
              <a:rPr lang="en-US" dirty="0"/>
              <a:t>Click to edit Master title style</a:t>
            </a:r>
          </a:p>
        </p:txBody>
      </p:sp>
      <p:sp>
        <p:nvSpPr>
          <p:cNvPr id="3" name="Content Placeholder 2"/>
          <p:cNvSpPr>
            <a:spLocks noGrp="1"/>
          </p:cNvSpPr>
          <p:nvPr>
            <p:ph idx="1"/>
          </p:nvPr>
        </p:nvSpPr>
        <p:spPr>
          <a:xfrm>
            <a:off x="2732868" y="392906"/>
            <a:ext cx="6116664" cy="4114800"/>
          </a:xfrm>
        </p:spPr>
        <p:txBody>
          <a:bodyPr/>
          <a:lstStyle>
            <a:lvl1pPr>
              <a:defRPr sz="1800" baseline="0">
                <a:solidFill>
                  <a:schemeClr val="bg1">
                    <a:lumMod val="95000"/>
                  </a:schemeClr>
                </a:solidFill>
              </a:defRPr>
            </a:lvl1pPr>
            <a:lvl2pPr>
              <a:defRPr sz="1600" baseline="0">
                <a:solidFill>
                  <a:schemeClr val="bg1">
                    <a:lumMod val="95000"/>
                  </a:schemeClr>
                </a:solidFill>
              </a:defRPr>
            </a:lvl2pPr>
            <a:lvl3pPr>
              <a:defRPr sz="1400" baseline="0">
                <a:solidFill>
                  <a:schemeClr val="bg1">
                    <a:lumMod val="95000"/>
                  </a:schemeClr>
                </a:solidFill>
              </a:defRPr>
            </a:lvl3pPr>
            <a:lvl4pPr>
              <a:defRPr sz="1200" baseline="0">
                <a:solidFill>
                  <a:schemeClr val="bg1">
                    <a:lumMod val="95000"/>
                  </a:schemeClr>
                </a:solidFill>
              </a:defRPr>
            </a:lvl4pPr>
            <a:lvl5pPr>
              <a:defRPr sz="1000" baseline="0">
                <a:solidFill>
                  <a:schemeClr val="bg1">
                    <a:lumMod val="95000"/>
                  </a:schemeClr>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5100" y="2157412"/>
            <a:ext cx="2242344" cy="2350293"/>
          </a:xfrm>
        </p:spPr>
        <p:txBody>
          <a:bodyPr/>
          <a:lstStyle>
            <a:lvl1pPr marL="0" indent="0">
              <a:buNone/>
              <a:defRPr sz="1000" baseline="0">
                <a:solidFill>
                  <a:schemeClr val="bg1">
                    <a:lumMod val="9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622300" y="4909410"/>
            <a:ext cx="2048575" cy="171450"/>
          </a:xfrm>
          <a:prstGeom prst="rect">
            <a:avLst/>
          </a:prstGeom>
          <a:ln/>
        </p:spPr>
        <p:txBody>
          <a:bodyPr/>
          <a:lstStyle>
            <a:lvl1pPr>
              <a:defRPr/>
            </a:lvl1pPr>
          </a:lstStyle>
          <a:p>
            <a:pPr>
              <a:defRPr/>
            </a:pPr>
            <a:r>
              <a:rPr lang="en-US" dirty="0"/>
              <a:t>For financial professional and plan sponsor use only.</a:t>
            </a:r>
          </a:p>
        </p:txBody>
      </p:sp>
      <p:sp>
        <p:nvSpPr>
          <p:cNvPr id="7" name="Rectangle 6"/>
          <p:cNvSpPr>
            <a:spLocks noGrp="1" noChangeArrowheads="1"/>
          </p:cNvSpPr>
          <p:nvPr>
            <p:ph type="sldNum" sz="quarter" idx="12"/>
          </p:nvPr>
        </p:nvSpPr>
        <p:spPr>
          <a:ln/>
        </p:spPr>
        <p:txBody>
          <a:bodyPr/>
          <a:lstStyle>
            <a:lvl1pPr>
              <a:defRPr/>
            </a:lvl1pPr>
          </a:lstStyle>
          <a:p>
            <a:pPr>
              <a:defRPr/>
            </a:pPr>
            <a:fld id="{EA6C380B-F38E-9E4F-ABA2-542EE6C16AC1}" type="slidenum">
              <a:rPr lang="en-US"/>
              <a:pPr>
                <a:defRPr/>
              </a:pPr>
              <a:t>‹#›</a:t>
            </a:fld>
            <a:endParaRPr lang="en-US" dirty="0"/>
          </a:p>
        </p:txBody>
      </p:sp>
    </p:spTree>
    <p:extLst>
      <p:ext uri="{BB962C8B-B14F-4D97-AF65-F5344CB8AC3E}">
        <p14:creationId xmlns:p14="http://schemas.microsoft.com/office/powerpoint/2010/main" val="2820093691"/>
      </p:ext>
    </p:extLst>
  </p:cSld>
  <p:clrMapOvr>
    <a:masterClrMapping/>
  </p:clrMapOvr>
  <p:transition spd="med">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306" y="171201"/>
            <a:ext cx="6836569" cy="614611"/>
          </a:xfrm>
        </p:spPr>
        <p:txBody>
          <a:bodyPr anchor="ctr" anchorCtr="0"/>
          <a:lstStyle>
            <a:lvl1pPr algn="l">
              <a:defRPr sz="1600" b="1" baseline="0"/>
            </a:lvl1pPr>
          </a:lstStyle>
          <a:p>
            <a:r>
              <a:rPr lang="en-US" dirty="0"/>
              <a:t>Click to edit Master title style</a:t>
            </a:r>
          </a:p>
        </p:txBody>
      </p:sp>
      <p:sp>
        <p:nvSpPr>
          <p:cNvPr id="3" name="Picture Placeholder 2"/>
          <p:cNvSpPr>
            <a:spLocks noGrp="1"/>
          </p:cNvSpPr>
          <p:nvPr>
            <p:ph type="pic" idx="1"/>
          </p:nvPr>
        </p:nvSpPr>
        <p:spPr>
          <a:xfrm>
            <a:off x="164306" y="1071562"/>
            <a:ext cx="8695558" cy="2871787"/>
          </a:xfrm>
        </p:spPr>
        <p:txBody>
          <a:bodyPr/>
          <a:lstStyle>
            <a:lvl1pPr marL="0" indent="0">
              <a:buNone/>
              <a:defRPr sz="22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64306" y="4043363"/>
            <a:ext cx="8695558" cy="414337"/>
          </a:xfrm>
        </p:spPr>
        <p:txBody>
          <a:bodyPr/>
          <a:lstStyle>
            <a:lvl1pPr marL="0" indent="0">
              <a:buNone/>
              <a:defRPr sz="1000" baseline="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622300" y="4909410"/>
            <a:ext cx="2048575" cy="171450"/>
          </a:xfrm>
          <a:prstGeom prst="rect">
            <a:avLst/>
          </a:prstGeom>
          <a:ln/>
        </p:spPr>
        <p:txBody>
          <a:bodyPr/>
          <a:lstStyle>
            <a:lvl1pPr>
              <a:defRPr/>
            </a:lvl1pPr>
          </a:lstStyle>
          <a:p>
            <a:pPr>
              <a:defRPr/>
            </a:pPr>
            <a:r>
              <a:rPr lang="en-US" dirty="0"/>
              <a:t>For financial professional and plan sponsor use only.</a:t>
            </a:r>
          </a:p>
        </p:txBody>
      </p:sp>
      <p:sp>
        <p:nvSpPr>
          <p:cNvPr id="7" name="Rectangle 6"/>
          <p:cNvSpPr>
            <a:spLocks noGrp="1" noChangeArrowheads="1"/>
          </p:cNvSpPr>
          <p:nvPr>
            <p:ph type="sldNum" sz="quarter" idx="12"/>
          </p:nvPr>
        </p:nvSpPr>
        <p:spPr>
          <a:ln/>
        </p:spPr>
        <p:txBody>
          <a:bodyPr/>
          <a:lstStyle>
            <a:lvl1pPr>
              <a:defRPr/>
            </a:lvl1pPr>
          </a:lstStyle>
          <a:p>
            <a:pPr>
              <a:defRPr/>
            </a:pPr>
            <a:fld id="{0AF8AE96-BE20-DC44-B80C-4B8D66FB849E}" type="slidenum">
              <a:rPr lang="en-US"/>
              <a:pPr>
                <a:defRPr/>
              </a:pPr>
              <a:t>‹#›</a:t>
            </a:fld>
            <a:endParaRPr lang="en-US" dirty="0"/>
          </a:p>
        </p:txBody>
      </p:sp>
    </p:spTree>
    <p:extLst>
      <p:ext uri="{BB962C8B-B14F-4D97-AF65-F5344CB8AC3E}">
        <p14:creationId xmlns:p14="http://schemas.microsoft.com/office/powerpoint/2010/main" val="658693686"/>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0026" y="57150"/>
            <a:ext cx="6800849" cy="769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00025" y="1114424"/>
            <a:ext cx="8639175" cy="326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893401" y="4909410"/>
            <a:ext cx="990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500" baseline="0">
                <a:solidFill>
                  <a:schemeClr val="bg1"/>
                </a:solidFill>
                <a:latin typeface="Arial" pitchFamily="1" charset="0"/>
                <a:ea typeface="ヒラギノ角ゴ Pro W3" pitchFamily="1" charset="-128"/>
                <a:cs typeface="ヒラギノ角ゴ Pro W3" pitchFamily="1" charset="-128"/>
              </a:defRPr>
            </a:lvl1pPr>
          </a:lstStyle>
          <a:p>
            <a:pPr>
              <a:defRPr/>
            </a:pPr>
            <a:endParaRPr lang="en-US" dirty="0"/>
          </a:p>
        </p:txBody>
      </p:sp>
      <p:sp>
        <p:nvSpPr>
          <p:cNvPr id="1029" name="Rectangle 5"/>
          <p:cNvSpPr>
            <a:spLocks noGrp="1" noChangeArrowheads="1"/>
          </p:cNvSpPr>
          <p:nvPr>
            <p:ph type="ftr" sz="quarter" idx="3"/>
          </p:nvPr>
        </p:nvSpPr>
        <p:spPr bwMode="auto">
          <a:xfrm>
            <a:off x="622300" y="4909410"/>
            <a:ext cx="2048575"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600" baseline="0">
                <a:solidFill>
                  <a:schemeClr val="bg1"/>
                </a:solidFill>
                <a:latin typeface="Arial" pitchFamily="1" charset="0"/>
                <a:ea typeface="ヒラギノ角ゴ Pro W3" pitchFamily="1" charset="-128"/>
                <a:cs typeface="ヒラギノ角ゴ Pro W3" pitchFamily="1" charset="-128"/>
              </a:defRPr>
            </a:lvl1pPr>
          </a:lstStyle>
          <a:p>
            <a:pPr>
              <a:defRPr/>
            </a:pPr>
            <a:r>
              <a:rPr lang="en-US" dirty="0"/>
              <a:t>For financial professional and plan sponsor use only.</a:t>
            </a:r>
          </a:p>
        </p:txBody>
      </p:sp>
      <p:sp>
        <p:nvSpPr>
          <p:cNvPr id="1030" name="Rectangle 6"/>
          <p:cNvSpPr>
            <a:spLocks noGrp="1" noChangeArrowheads="1"/>
          </p:cNvSpPr>
          <p:nvPr>
            <p:ph type="sldNum" sz="quarter" idx="4"/>
          </p:nvPr>
        </p:nvSpPr>
        <p:spPr bwMode="auto">
          <a:xfrm>
            <a:off x="164306" y="4909410"/>
            <a:ext cx="286215"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500" b="1" baseline="0" smtClean="0">
                <a:solidFill>
                  <a:schemeClr val="bg1"/>
                </a:solidFill>
              </a:defRPr>
            </a:lvl1pPr>
          </a:lstStyle>
          <a:p>
            <a:pPr>
              <a:defRPr/>
            </a:pPr>
            <a:fld id="{0FA11A92-EA91-8944-8F48-15BABEBB378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trips dir="ru"/>
  </p:transition>
  <p:hf hdr="0" dt="0"/>
  <p:txStyles>
    <p:titleStyle>
      <a:lvl1pPr algn="l" rtl="0" eaLnBrk="1" fontAlgn="base" hangingPunct="1">
        <a:spcBef>
          <a:spcPct val="0"/>
        </a:spcBef>
        <a:spcAft>
          <a:spcPct val="0"/>
        </a:spcAft>
        <a:defRPr sz="2200" b="1" baseline="0">
          <a:solidFill>
            <a:schemeClr val="bg1"/>
          </a:solidFill>
          <a:latin typeface="+mj-lt"/>
          <a:ea typeface="+mj-ea"/>
          <a:cs typeface="+mj-cs"/>
        </a:defRPr>
      </a:lvl1pPr>
      <a:lvl2pPr algn="l" rtl="0" eaLnBrk="1" fontAlgn="base" hangingPunct="1">
        <a:spcBef>
          <a:spcPct val="0"/>
        </a:spcBef>
        <a:spcAft>
          <a:spcPct val="0"/>
        </a:spcAft>
        <a:defRPr sz="2400" b="1">
          <a:solidFill>
            <a:schemeClr val="tx2"/>
          </a:solidFill>
          <a:latin typeface="Arial"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2400" b="1">
          <a:solidFill>
            <a:schemeClr val="tx2"/>
          </a:solidFill>
          <a:latin typeface="Arial"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2400" b="1">
          <a:solidFill>
            <a:schemeClr val="tx2"/>
          </a:solidFill>
          <a:latin typeface="Arial"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2400" b="1">
          <a:solidFill>
            <a:schemeClr val="tx2"/>
          </a:solidFill>
          <a:latin typeface="Arial" pitchFamily="1" charset="0"/>
          <a:ea typeface="ヒラギノ角ゴ Pro W3" pitchFamily="1" charset="-128"/>
          <a:cs typeface="ヒラギノ角ゴ Pro W3" pitchFamily="1" charset="-128"/>
        </a:defRPr>
      </a:lvl5pPr>
      <a:lvl6pPr marL="342900" algn="ctr" rtl="0" eaLnBrk="1" fontAlgn="base" hangingPunct="1">
        <a:spcBef>
          <a:spcPct val="0"/>
        </a:spcBef>
        <a:spcAft>
          <a:spcPct val="0"/>
        </a:spcAft>
        <a:defRPr sz="3300">
          <a:solidFill>
            <a:schemeClr val="tx2"/>
          </a:solidFill>
          <a:latin typeface="Arial" pitchFamily="1" charset="0"/>
          <a:ea typeface="ヒラギノ角ゴ Pro W3" pitchFamily="1" charset="-128"/>
          <a:cs typeface="ヒラギノ角ゴ Pro W3" pitchFamily="1" charset="-128"/>
        </a:defRPr>
      </a:lvl6pPr>
      <a:lvl7pPr marL="685800" algn="ctr" rtl="0" eaLnBrk="1" fontAlgn="base" hangingPunct="1">
        <a:spcBef>
          <a:spcPct val="0"/>
        </a:spcBef>
        <a:spcAft>
          <a:spcPct val="0"/>
        </a:spcAft>
        <a:defRPr sz="3300">
          <a:solidFill>
            <a:schemeClr val="tx2"/>
          </a:solidFill>
          <a:latin typeface="Arial" pitchFamily="1" charset="0"/>
          <a:ea typeface="ヒラギノ角ゴ Pro W3" pitchFamily="1" charset="-128"/>
          <a:cs typeface="ヒラギノ角ゴ Pro W3" pitchFamily="1" charset="-128"/>
        </a:defRPr>
      </a:lvl7pPr>
      <a:lvl8pPr marL="1028700" algn="ctr" rtl="0" eaLnBrk="1" fontAlgn="base" hangingPunct="1">
        <a:spcBef>
          <a:spcPct val="0"/>
        </a:spcBef>
        <a:spcAft>
          <a:spcPct val="0"/>
        </a:spcAft>
        <a:defRPr sz="3300">
          <a:solidFill>
            <a:schemeClr val="tx2"/>
          </a:solidFill>
          <a:latin typeface="Arial" pitchFamily="1" charset="0"/>
          <a:ea typeface="ヒラギノ角ゴ Pro W3" pitchFamily="1" charset="-128"/>
          <a:cs typeface="ヒラギノ角ゴ Pro W3" pitchFamily="1" charset="-128"/>
        </a:defRPr>
      </a:lvl8pPr>
      <a:lvl9pPr marL="1371600" algn="ctr" rtl="0" eaLnBrk="1" fontAlgn="base" hangingPunct="1">
        <a:spcBef>
          <a:spcPct val="0"/>
        </a:spcBef>
        <a:spcAft>
          <a:spcPct val="0"/>
        </a:spcAft>
        <a:defRPr sz="3300">
          <a:solidFill>
            <a:schemeClr val="tx2"/>
          </a:solidFill>
          <a:latin typeface="Arial" pitchFamily="1" charset="0"/>
          <a:ea typeface="ヒラギノ角ゴ Pro W3" pitchFamily="1" charset="-128"/>
          <a:cs typeface="ヒラギノ角ゴ Pro W3" pitchFamily="1" charset="-128"/>
        </a:defRPr>
      </a:lvl9pPr>
    </p:titleStyle>
    <p:bodyStyle>
      <a:lvl1pPr marL="257175" indent="-257175" algn="l" rtl="0" eaLnBrk="1" fontAlgn="base" hangingPunct="1">
        <a:spcBef>
          <a:spcPct val="20000"/>
        </a:spcBef>
        <a:spcAft>
          <a:spcPts val="750"/>
        </a:spcAft>
        <a:buClr>
          <a:schemeClr val="bg1">
            <a:lumMod val="50000"/>
          </a:schemeClr>
        </a:buClr>
        <a:buFont typeface="Wingdings" pitchFamily="2" charset="2"/>
        <a:buChar char="§"/>
        <a:defRPr sz="1800" baseline="0">
          <a:solidFill>
            <a:schemeClr val="tx1">
              <a:lumMod val="65000"/>
              <a:lumOff val="35000"/>
            </a:schemeClr>
          </a:solidFill>
          <a:latin typeface="Arial"/>
          <a:ea typeface="+mn-ea"/>
          <a:cs typeface="ヒラギノ角ゴ Pro W3" pitchFamily="1" charset="-128"/>
        </a:defRPr>
      </a:lvl1pPr>
      <a:lvl2pPr marL="557213" indent="-214313" algn="l" rtl="0" eaLnBrk="1" fontAlgn="base" hangingPunct="1">
        <a:spcBef>
          <a:spcPct val="20000"/>
        </a:spcBef>
        <a:spcAft>
          <a:spcPts val="750"/>
        </a:spcAft>
        <a:buClr>
          <a:schemeClr val="bg1">
            <a:lumMod val="50000"/>
          </a:schemeClr>
        </a:buClr>
        <a:buFont typeface="Wingdings" pitchFamily="2" charset="2"/>
        <a:buChar char="§"/>
        <a:defRPr sz="1600" baseline="0">
          <a:solidFill>
            <a:schemeClr val="tx1">
              <a:lumMod val="65000"/>
              <a:lumOff val="35000"/>
            </a:schemeClr>
          </a:solidFill>
          <a:latin typeface="Arial"/>
          <a:ea typeface="+mn-ea"/>
          <a:cs typeface="ヒラギノ角ゴ Pro W3" pitchFamily="1" charset="-128"/>
        </a:defRPr>
      </a:lvl2pPr>
      <a:lvl3pPr marL="857250" indent="-171450" algn="l" rtl="0" eaLnBrk="1" fontAlgn="base" hangingPunct="1">
        <a:spcBef>
          <a:spcPct val="20000"/>
        </a:spcBef>
        <a:spcAft>
          <a:spcPts val="750"/>
        </a:spcAft>
        <a:buClr>
          <a:schemeClr val="bg1">
            <a:lumMod val="50000"/>
          </a:schemeClr>
        </a:buClr>
        <a:buFont typeface="Wingdings" pitchFamily="2" charset="2"/>
        <a:buChar char="§"/>
        <a:defRPr sz="1400" baseline="0">
          <a:solidFill>
            <a:schemeClr val="tx1">
              <a:lumMod val="65000"/>
              <a:lumOff val="35000"/>
            </a:schemeClr>
          </a:solidFill>
          <a:latin typeface="Arial"/>
          <a:ea typeface="+mn-ea"/>
          <a:cs typeface="ヒラギノ角ゴ Pro W3" pitchFamily="1" charset="-128"/>
        </a:defRPr>
      </a:lvl3pPr>
      <a:lvl4pPr marL="1200150" indent="-171450" algn="l" rtl="0" eaLnBrk="1" fontAlgn="base" hangingPunct="1">
        <a:spcBef>
          <a:spcPct val="20000"/>
        </a:spcBef>
        <a:spcAft>
          <a:spcPts val="750"/>
        </a:spcAft>
        <a:buClr>
          <a:schemeClr val="bg1">
            <a:lumMod val="50000"/>
          </a:schemeClr>
        </a:buClr>
        <a:buFont typeface="Wingdings" pitchFamily="2" charset="2"/>
        <a:buChar char="§"/>
        <a:defRPr sz="1200" baseline="0">
          <a:solidFill>
            <a:schemeClr val="tx1">
              <a:lumMod val="65000"/>
              <a:lumOff val="35000"/>
            </a:schemeClr>
          </a:solidFill>
          <a:latin typeface="Arial"/>
          <a:ea typeface="+mn-ea"/>
          <a:cs typeface="ヒラギノ角ゴ Pro W3" pitchFamily="1" charset="-128"/>
        </a:defRPr>
      </a:lvl4pPr>
      <a:lvl5pPr marL="1543050" indent="-171450" algn="l" rtl="0" eaLnBrk="1" fontAlgn="base" hangingPunct="1">
        <a:spcBef>
          <a:spcPct val="20000"/>
        </a:spcBef>
        <a:spcAft>
          <a:spcPts val="750"/>
        </a:spcAft>
        <a:buClr>
          <a:schemeClr val="bg1">
            <a:lumMod val="50000"/>
          </a:schemeClr>
        </a:buClr>
        <a:buFont typeface="Wingdings" pitchFamily="2" charset="2"/>
        <a:buChar char="§"/>
        <a:defRPr sz="1000" baseline="0">
          <a:solidFill>
            <a:schemeClr val="tx1">
              <a:lumMod val="65000"/>
              <a:lumOff val="35000"/>
            </a:schemeClr>
          </a:solidFill>
          <a:latin typeface="Arial"/>
          <a:ea typeface="+mn-ea"/>
          <a:cs typeface="ヒラギノ角ゴ Pro W3" pitchFamily="1" charset="-128"/>
        </a:defRPr>
      </a:lvl5pPr>
      <a:lvl6pPr marL="1885950" indent="-171450" algn="l" rtl="0" eaLnBrk="1" fontAlgn="base" hangingPunct="1">
        <a:spcBef>
          <a:spcPct val="20000"/>
        </a:spcBef>
        <a:spcAft>
          <a:spcPct val="0"/>
        </a:spcAft>
        <a:buChar char="»"/>
        <a:defRPr sz="1500">
          <a:solidFill>
            <a:schemeClr val="tx1"/>
          </a:solidFill>
          <a:latin typeface="+mn-lt"/>
          <a:ea typeface="+mn-ea"/>
          <a:cs typeface="+mn-cs"/>
        </a:defRPr>
      </a:lvl6pPr>
      <a:lvl7pPr marL="2228850" indent="-171450" algn="l" rtl="0" eaLnBrk="1" fontAlgn="base" hangingPunct="1">
        <a:spcBef>
          <a:spcPct val="20000"/>
        </a:spcBef>
        <a:spcAft>
          <a:spcPct val="0"/>
        </a:spcAft>
        <a:buChar char="»"/>
        <a:defRPr sz="1500">
          <a:solidFill>
            <a:schemeClr val="tx1"/>
          </a:solidFill>
          <a:latin typeface="+mn-lt"/>
          <a:ea typeface="+mn-ea"/>
          <a:cs typeface="+mn-cs"/>
        </a:defRPr>
      </a:lvl7pPr>
      <a:lvl8pPr marL="2571750" indent="-171450" algn="l" rtl="0" eaLnBrk="1" fontAlgn="base" hangingPunct="1">
        <a:spcBef>
          <a:spcPct val="20000"/>
        </a:spcBef>
        <a:spcAft>
          <a:spcPct val="0"/>
        </a:spcAft>
        <a:buChar char="»"/>
        <a:defRPr sz="1500">
          <a:solidFill>
            <a:schemeClr val="tx1"/>
          </a:solidFill>
          <a:latin typeface="+mn-lt"/>
          <a:ea typeface="+mn-ea"/>
          <a:cs typeface="+mn-cs"/>
        </a:defRPr>
      </a:lvl8pPr>
      <a:lvl9pPr marL="2914650" indent="-171450" algn="l" rtl="0" eaLnBrk="1" fontAlgn="base" hangingPunct="1">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mailto:IDC.Sales@Ameritas.com"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3D85-8607-904C-9367-1B025CAF5B40}"/>
              </a:ext>
            </a:extLst>
          </p:cNvPr>
          <p:cNvSpPr>
            <a:spLocks noGrp="1"/>
          </p:cNvSpPr>
          <p:nvPr>
            <p:ph type="title"/>
          </p:nvPr>
        </p:nvSpPr>
        <p:spPr>
          <a:xfrm>
            <a:off x="165100" y="785813"/>
            <a:ext cx="2236648" cy="1293018"/>
          </a:xfrm>
        </p:spPr>
        <p:txBody>
          <a:bodyPr/>
          <a:lstStyle/>
          <a:p>
            <a:r>
              <a:rPr lang="en-US" sz="3200" dirty="0"/>
              <a:t>Ameritas</a:t>
            </a:r>
          </a:p>
        </p:txBody>
      </p:sp>
      <p:sp>
        <p:nvSpPr>
          <p:cNvPr id="5" name="Footer Placeholder 4">
            <a:extLst>
              <a:ext uri="{FF2B5EF4-FFF2-40B4-BE49-F238E27FC236}">
                <a16:creationId xmlns:a16="http://schemas.microsoft.com/office/drawing/2014/main" id="{A79983B0-D56D-2144-88B9-FB2F5312DC8A}"/>
              </a:ext>
            </a:extLst>
          </p:cNvPr>
          <p:cNvSpPr>
            <a:spLocks noGrp="1"/>
          </p:cNvSpPr>
          <p:nvPr>
            <p:ph type="ftr" sz="quarter" idx="11"/>
          </p:nvPr>
        </p:nvSpPr>
        <p:spPr/>
        <p:txBody>
          <a:bodyPr/>
          <a:lstStyle/>
          <a:p>
            <a:pPr>
              <a:defRPr/>
            </a:pPr>
            <a:r>
              <a:rPr lang="en-US" dirty="0"/>
              <a:t>For financial professional and plan sponsor use only.</a:t>
            </a:r>
          </a:p>
        </p:txBody>
      </p:sp>
      <p:sp>
        <p:nvSpPr>
          <p:cNvPr id="6" name="Slide Number Placeholder 5">
            <a:extLst>
              <a:ext uri="{FF2B5EF4-FFF2-40B4-BE49-F238E27FC236}">
                <a16:creationId xmlns:a16="http://schemas.microsoft.com/office/drawing/2014/main" id="{8C79FBA4-8B8D-1E4F-B7D9-4C9E5E8F707B}"/>
              </a:ext>
            </a:extLst>
          </p:cNvPr>
          <p:cNvSpPr>
            <a:spLocks noGrp="1"/>
          </p:cNvSpPr>
          <p:nvPr>
            <p:ph type="sldNum" sz="quarter" idx="12"/>
          </p:nvPr>
        </p:nvSpPr>
        <p:spPr/>
        <p:txBody>
          <a:bodyPr/>
          <a:lstStyle/>
          <a:p>
            <a:pPr>
              <a:defRPr/>
            </a:pPr>
            <a:fld id="{EA6C380B-F38E-9E4F-ABA2-542EE6C16AC1}" type="slidenum">
              <a:rPr lang="en-US" smtClean="0"/>
              <a:pPr>
                <a:defRPr/>
              </a:pPr>
              <a:t>1</a:t>
            </a:fld>
            <a:endParaRPr lang="en-US" dirty="0"/>
          </a:p>
        </p:txBody>
      </p:sp>
      <p:sp>
        <p:nvSpPr>
          <p:cNvPr id="7" name="Title 1">
            <a:extLst>
              <a:ext uri="{FF2B5EF4-FFF2-40B4-BE49-F238E27FC236}">
                <a16:creationId xmlns:a16="http://schemas.microsoft.com/office/drawing/2014/main" id="{149B8691-7AD9-460B-814B-ED66BD243E15}"/>
              </a:ext>
            </a:extLst>
          </p:cNvPr>
          <p:cNvSpPr txBox="1">
            <a:spLocks/>
          </p:cNvSpPr>
          <p:nvPr/>
        </p:nvSpPr>
        <p:spPr bwMode="auto">
          <a:xfrm>
            <a:off x="3715331" y="685695"/>
            <a:ext cx="4518192" cy="1719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1400" b="1" baseline="0">
                <a:solidFill>
                  <a:srgbClr val="DC1C1E"/>
                </a:solidFill>
                <a:latin typeface="+mj-lt"/>
                <a:ea typeface="+mj-ea"/>
                <a:cs typeface="+mj-cs"/>
              </a:defRPr>
            </a:lvl1pPr>
            <a:lvl2pPr algn="l" rtl="0" eaLnBrk="1" fontAlgn="base" hangingPunct="1">
              <a:spcBef>
                <a:spcPct val="0"/>
              </a:spcBef>
              <a:spcAft>
                <a:spcPct val="0"/>
              </a:spcAft>
              <a:defRPr sz="2400" b="1">
                <a:solidFill>
                  <a:schemeClr val="tx2"/>
                </a:solidFill>
                <a:latin typeface="Arial"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2400" b="1">
                <a:solidFill>
                  <a:schemeClr val="tx2"/>
                </a:solidFill>
                <a:latin typeface="Arial"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2400" b="1">
                <a:solidFill>
                  <a:schemeClr val="tx2"/>
                </a:solidFill>
                <a:latin typeface="Arial"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2400" b="1">
                <a:solidFill>
                  <a:schemeClr val="tx2"/>
                </a:solidFill>
                <a:latin typeface="Arial" pitchFamily="1" charset="0"/>
                <a:ea typeface="ヒラギノ角ゴ Pro W3" pitchFamily="1" charset="-128"/>
                <a:cs typeface="ヒラギノ角ゴ Pro W3" pitchFamily="1" charset="-128"/>
              </a:defRPr>
            </a:lvl5pPr>
            <a:lvl6pPr marL="342900" algn="ctr" rtl="0" eaLnBrk="1" fontAlgn="base" hangingPunct="1">
              <a:spcBef>
                <a:spcPct val="0"/>
              </a:spcBef>
              <a:spcAft>
                <a:spcPct val="0"/>
              </a:spcAft>
              <a:defRPr sz="3300">
                <a:solidFill>
                  <a:schemeClr val="tx2"/>
                </a:solidFill>
                <a:latin typeface="Arial" pitchFamily="1" charset="0"/>
                <a:ea typeface="ヒラギノ角ゴ Pro W3" pitchFamily="1" charset="-128"/>
                <a:cs typeface="ヒラギノ角ゴ Pro W3" pitchFamily="1" charset="-128"/>
              </a:defRPr>
            </a:lvl6pPr>
            <a:lvl7pPr marL="685800" algn="ctr" rtl="0" eaLnBrk="1" fontAlgn="base" hangingPunct="1">
              <a:spcBef>
                <a:spcPct val="0"/>
              </a:spcBef>
              <a:spcAft>
                <a:spcPct val="0"/>
              </a:spcAft>
              <a:defRPr sz="3300">
                <a:solidFill>
                  <a:schemeClr val="tx2"/>
                </a:solidFill>
                <a:latin typeface="Arial" pitchFamily="1" charset="0"/>
                <a:ea typeface="ヒラギノ角ゴ Pro W3" pitchFamily="1" charset="-128"/>
                <a:cs typeface="ヒラギノ角ゴ Pro W3" pitchFamily="1" charset="-128"/>
              </a:defRPr>
            </a:lvl7pPr>
            <a:lvl8pPr marL="1028700" algn="ctr" rtl="0" eaLnBrk="1" fontAlgn="base" hangingPunct="1">
              <a:spcBef>
                <a:spcPct val="0"/>
              </a:spcBef>
              <a:spcAft>
                <a:spcPct val="0"/>
              </a:spcAft>
              <a:defRPr sz="3300">
                <a:solidFill>
                  <a:schemeClr val="tx2"/>
                </a:solidFill>
                <a:latin typeface="Arial" pitchFamily="1" charset="0"/>
                <a:ea typeface="ヒラギノ角ゴ Pro W3" pitchFamily="1" charset="-128"/>
                <a:cs typeface="ヒラギノ角ゴ Pro W3" pitchFamily="1" charset="-128"/>
              </a:defRPr>
            </a:lvl8pPr>
            <a:lvl9pPr marL="1371600" algn="ctr" rtl="0" eaLnBrk="1" fontAlgn="base" hangingPunct="1">
              <a:spcBef>
                <a:spcPct val="0"/>
              </a:spcBef>
              <a:spcAft>
                <a:spcPct val="0"/>
              </a:spcAft>
              <a:defRPr sz="3300">
                <a:solidFill>
                  <a:schemeClr val="tx2"/>
                </a:solidFill>
                <a:latin typeface="Arial" pitchFamily="1" charset="0"/>
                <a:ea typeface="ヒラギノ角ゴ Pro W3" pitchFamily="1" charset="-128"/>
                <a:cs typeface="ヒラギノ角ゴ Pro W3" pitchFamily="1" charset="-128"/>
              </a:defRPr>
            </a:lvl9pPr>
          </a:lstStyle>
          <a:p>
            <a:r>
              <a:rPr lang="en-US" sz="3200" kern="0" dirty="0">
                <a:solidFill>
                  <a:schemeClr val="bg1"/>
                </a:solidFill>
              </a:rPr>
              <a:t>Access Whole Life</a:t>
            </a:r>
          </a:p>
          <a:p>
            <a:pPr algn="ctr"/>
            <a:endParaRPr lang="en-US" sz="3200" kern="0" dirty="0">
              <a:solidFill>
                <a:schemeClr val="bg1"/>
              </a:solidFill>
            </a:endParaRPr>
          </a:p>
          <a:p>
            <a:r>
              <a:rPr lang="en-US" sz="3600" kern="0" dirty="0">
                <a:solidFill>
                  <a:srgbClr val="00B0F0"/>
                </a:solidFill>
              </a:rPr>
              <a:t>DF4L Focus</a:t>
            </a:r>
          </a:p>
          <a:p>
            <a:endParaRPr lang="en-US" sz="2400" kern="0" dirty="0">
              <a:solidFill>
                <a:schemeClr val="bg1"/>
              </a:solidFill>
            </a:endParaRPr>
          </a:p>
        </p:txBody>
      </p:sp>
      <p:pic>
        <p:nvPicPr>
          <p:cNvPr id="5128" name="Picture 8" descr="Ameritas acquires Dental Select">
            <a:extLst>
              <a:ext uri="{FF2B5EF4-FFF2-40B4-BE49-F238E27FC236}">
                <a16:creationId xmlns:a16="http://schemas.microsoft.com/office/drawing/2014/main" id="{5A8C1817-1222-46D8-AAE4-3C883C77D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164" y="2738623"/>
            <a:ext cx="2688243" cy="14075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CE4C16C-F5A7-411B-9544-E9974552115B}"/>
              </a:ext>
            </a:extLst>
          </p:cNvPr>
          <p:cNvPicPr>
            <a:picLocks noChangeAspect="1"/>
          </p:cNvPicPr>
          <p:nvPr/>
        </p:nvPicPr>
        <p:blipFill>
          <a:blip r:embed="rId4"/>
          <a:stretch>
            <a:fillRect/>
          </a:stretch>
        </p:blipFill>
        <p:spPr>
          <a:xfrm>
            <a:off x="5771408" y="2738623"/>
            <a:ext cx="2893622" cy="1407594"/>
          </a:xfrm>
          <a:prstGeom prst="rect">
            <a:avLst/>
          </a:prstGeom>
        </p:spPr>
      </p:pic>
    </p:spTree>
    <p:extLst>
      <p:ext uri="{BB962C8B-B14F-4D97-AF65-F5344CB8AC3E}">
        <p14:creationId xmlns:p14="http://schemas.microsoft.com/office/powerpoint/2010/main" val="2297708511"/>
      </p:ext>
    </p:extLst>
  </p:cSld>
  <p:clrMapOvr>
    <a:masterClrMapping/>
  </p:clrMapOvr>
  <p:transition spd="med">
    <p:strips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DA10-6034-4E9D-A64C-DFBF17F7FE13}"/>
              </a:ext>
            </a:extLst>
          </p:cNvPr>
          <p:cNvSpPr>
            <a:spLocks noGrp="1"/>
          </p:cNvSpPr>
          <p:nvPr>
            <p:ph type="title"/>
          </p:nvPr>
        </p:nvSpPr>
        <p:spPr>
          <a:xfrm>
            <a:off x="702981" y="265343"/>
            <a:ext cx="4560581" cy="443632"/>
          </a:xfrm>
        </p:spPr>
        <p:txBody>
          <a:bodyPr/>
          <a:lstStyle/>
          <a:p>
            <a:r>
              <a:rPr lang="en-US" sz="2000" dirty="0">
                <a:solidFill>
                  <a:srgbClr val="92D050"/>
                </a:solidFill>
              </a:rPr>
              <a:t>Optional Riders on Access WL</a:t>
            </a:r>
          </a:p>
        </p:txBody>
      </p:sp>
      <p:sp>
        <p:nvSpPr>
          <p:cNvPr id="5" name="Footer Placeholder 4">
            <a:extLst>
              <a:ext uri="{FF2B5EF4-FFF2-40B4-BE49-F238E27FC236}">
                <a16:creationId xmlns:a16="http://schemas.microsoft.com/office/drawing/2014/main" id="{15F50A07-A501-4775-AD16-668166F88EF9}"/>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BD803C25-79C4-42E4-86B5-B43C58D21116}"/>
              </a:ext>
            </a:extLst>
          </p:cNvPr>
          <p:cNvSpPr>
            <a:spLocks noGrp="1"/>
          </p:cNvSpPr>
          <p:nvPr>
            <p:ph type="sldNum" sz="quarter" idx="12"/>
          </p:nvPr>
        </p:nvSpPr>
        <p:spPr/>
        <p:txBody>
          <a:bodyPr/>
          <a:lstStyle/>
          <a:p>
            <a:pPr>
              <a:defRPr/>
            </a:pPr>
            <a:fld id="{EA6C380B-F38E-9E4F-ABA2-542EE6C16AC1}" type="slidenum">
              <a:rPr lang="en-US" smtClean="0"/>
              <a:pPr>
                <a:defRPr/>
              </a:pPr>
              <a:t>10</a:t>
            </a:fld>
            <a:endParaRPr lang="en-US" dirty="0"/>
          </a:p>
        </p:txBody>
      </p:sp>
      <p:pic>
        <p:nvPicPr>
          <p:cNvPr id="9" name="Picture 8">
            <a:extLst>
              <a:ext uri="{FF2B5EF4-FFF2-40B4-BE49-F238E27FC236}">
                <a16:creationId xmlns:a16="http://schemas.microsoft.com/office/drawing/2014/main" id="{8A0C0C95-D388-4B63-885A-E8DCB7F8BC01}"/>
              </a:ext>
            </a:extLst>
          </p:cNvPr>
          <p:cNvPicPr>
            <a:picLocks noChangeAspect="1"/>
          </p:cNvPicPr>
          <p:nvPr/>
        </p:nvPicPr>
        <p:blipFill>
          <a:blip r:embed="rId3"/>
          <a:stretch>
            <a:fillRect/>
          </a:stretch>
        </p:blipFill>
        <p:spPr>
          <a:xfrm>
            <a:off x="4664208" y="1064976"/>
            <a:ext cx="3799591" cy="2910551"/>
          </a:xfrm>
          <a:prstGeom prst="rect">
            <a:avLst/>
          </a:prstGeom>
        </p:spPr>
      </p:pic>
      <p:sp>
        <p:nvSpPr>
          <p:cNvPr id="10" name="TextBox 9">
            <a:extLst>
              <a:ext uri="{FF2B5EF4-FFF2-40B4-BE49-F238E27FC236}">
                <a16:creationId xmlns:a16="http://schemas.microsoft.com/office/drawing/2014/main" id="{F4D01099-EFFF-4BC4-9D54-3444844B3A55}"/>
              </a:ext>
            </a:extLst>
          </p:cNvPr>
          <p:cNvSpPr txBox="1"/>
          <p:nvPr/>
        </p:nvSpPr>
        <p:spPr>
          <a:xfrm>
            <a:off x="307413" y="1064976"/>
            <a:ext cx="3911121" cy="1754326"/>
          </a:xfrm>
          <a:prstGeom prst="rect">
            <a:avLst/>
          </a:prstGeom>
          <a:noFill/>
        </p:spPr>
        <p:txBody>
          <a:bodyPr wrap="square" rtlCol="0">
            <a:spAutoFit/>
          </a:bodyPr>
          <a:lstStyle/>
          <a:p>
            <a:r>
              <a:rPr lang="en-US" sz="1800" dirty="0">
                <a:solidFill>
                  <a:schemeClr val="bg1"/>
                </a:solidFill>
              </a:rPr>
              <a:t>Additional Riders have an extra cost</a:t>
            </a:r>
          </a:p>
          <a:p>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Care4Life = Living Benefits </a:t>
            </a:r>
            <a:r>
              <a:rPr lang="en-US" sz="1800" dirty="0">
                <a:solidFill>
                  <a:srgbClr val="92D050"/>
                </a:solidFill>
              </a:rPr>
              <a:t>(free)</a:t>
            </a:r>
            <a:br>
              <a:rPr lang="en-US" sz="1800" dirty="0">
                <a:solidFill>
                  <a:schemeClr val="bg1"/>
                </a:solidFill>
              </a:rPr>
            </a:b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FPUA Rider – automatically selected </a:t>
            </a:r>
            <a:r>
              <a:rPr lang="en-US" sz="1800" dirty="0">
                <a:solidFill>
                  <a:schemeClr val="bg1"/>
                </a:solidFill>
                <a:sym typeface="Wingdings" panose="05000000000000000000" pitchFamily="2" charset="2"/>
              </a:rPr>
              <a:t> “Min-Non MEC”</a:t>
            </a:r>
            <a:endParaRPr lang="en-US" sz="1800" dirty="0">
              <a:solidFill>
                <a:schemeClr val="bg1"/>
              </a:solidFill>
            </a:endParaRPr>
          </a:p>
        </p:txBody>
      </p:sp>
    </p:spTree>
    <p:extLst>
      <p:ext uri="{BB962C8B-B14F-4D97-AF65-F5344CB8AC3E}">
        <p14:creationId xmlns:p14="http://schemas.microsoft.com/office/powerpoint/2010/main" val="3220975757"/>
      </p:ext>
    </p:extLst>
  </p:cSld>
  <p:clrMapOvr>
    <a:masterClrMapping/>
  </p:clrMapOvr>
  <p:transition spd="med">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2A13-1418-4B41-89A3-3754CBB224B5}"/>
              </a:ext>
            </a:extLst>
          </p:cNvPr>
          <p:cNvSpPr>
            <a:spLocks noGrp="1"/>
          </p:cNvSpPr>
          <p:nvPr>
            <p:ph type="title"/>
          </p:nvPr>
        </p:nvSpPr>
        <p:spPr>
          <a:xfrm>
            <a:off x="622300" y="286351"/>
            <a:ext cx="3442554" cy="474368"/>
          </a:xfrm>
        </p:spPr>
        <p:txBody>
          <a:bodyPr/>
          <a:lstStyle/>
          <a:p>
            <a:r>
              <a:rPr lang="en-US" sz="2000" dirty="0">
                <a:solidFill>
                  <a:srgbClr val="92D050"/>
                </a:solidFill>
              </a:rPr>
              <a:t>Setting up the Quote</a:t>
            </a:r>
          </a:p>
        </p:txBody>
      </p:sp>
      <p:sp>
        <p:nvSpPr>
          <p:cNvPr id="5" name="Footer Placeholder 4">
            <a:extLst>
              <a:ext uri="{FF2B5EF4-FFF2-40B4-BE49-F238E27FC236}">
                <a16:creationId xmlns:a16="http://schemas.microsoft.com/office/drawing/2014/main" id="{48FE1157-9FE7-4010-9785-6A9151A59102}"/>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62D78353-C5F3-41FF-B684-230695A557F5}"/>
              </a:ext>
            </a:extLst>
          </p:cNvPr>
          <p:cNvSpPr>
            <a:spLocks noGrp="1"/>
          </p:cNvSpPr>
          <p:nvPr>
            <p:ph type="sldNum" sz="quarter" idx="12"/>
          </p:nvPr>
        </p:nvSpPr>
        <p:spPr/>
        <p:txBody>
          <a:bodyPr/>
          <a:lstStyle/>
          <a:p>
            <a:pPr>
              <a:defRPr/>
            </a:pPr>
            <a:fld id="{EA6C380B-F38E-9E4F-ABA2-542EE6C16AC1}" type="slidenum">
              <a:rPr lang="en-US" smtClean="0"/>
              <a:pPr>
                <a:defRPr/>
              </a:pPr>
              <a:t>11</a:t>
            </a:fld>
            <a:endParaRPr lang="en-US" dirty="0"/>
          </a:p>
        </p:txBody>
      </p:sp>
      <p:pic>
        <p:nvPicPr>
          <p:cNvPr id="8" name="Picture 7">
            <a:extLst>
              <a:ext uri="{FF2B5EF4-FFF2-40B4-BE49-F238E27FC236}">
                <a16:creationId xmlns:a16="http://schemas.microsoft.com/office/drawing/2014/main" id="{45A82F0B-7B0E-42A6-9308-F074DB43E91E}"/>
              </a:ext>
            </a:extLst>
          </p:cNvPr>
          <p:cNvPicPr>
            <a:picLocks noChangeAspect="1"/>
          </p:cNvPicPr>
          <p:nvPr/>
        </p:nvPicPr>
        <p:blipFill>
          <a:blip r:embed="rId3"/>
          <a:stretch>
            <a:fillRect/>
          </a:stretch>
        </p:blipFill>
        <p:spPr>
          <a:xfrm>
            <a:off x="3761206" y="760719"/>
            <a:ext cx="5165760" cy="2700838"/>
          </a:xfrm>
          <a:prstGeom prst="rect">
            <a:avLst/>
          </a:prstGeom>
        </p:spPr>
      </p:pic>
      <p:sp>
        <p:nvSpPr>
          <p:cNvPr id="9" name="TextBox 8">
            <a:extLst>
              <a:ext uri="{FF2B5EF4-FFF2-40B4-BE49-F238E27FC236}">
                <a16:creationId xmlns:a16="http://schemas.microsoft.com/office/drawing/2014/main" id="{02F33357-E8C8-45A4-BB5F-213D67B072AA}"/>
              </a:ext>
            </a:extLst>
          </p:cNvPr>
          <p:cNvSpPr txBox="1"/>
          <p:nvPr/>
        </p:nvSpPr>
        <p:spPr>
          <a:xfrm>
            <a:off x="164306" y="914400"/>
            <a:ext cx="3442554" cy="3108543"/>
          </a:xfrm>
          <a:prstGeom prst="rect">
            <a:avLst/>
          </a:prstGeom>
          <a:noFill/>
        </p:spPr>
        <p:txBody>
          <a:bodyPr wrap="square" rtlCol="0">
            <a:spAutoFit/>
          </a:bodyPr>
          <a:lstStyle/>
          <a:p>
            <a:r>
              <a:rPr lang="en-US" sz="1400" dirty="0">
                <a:solidFill>
                  <a:srgbClr val="92D050"/>
                </a:solidFill>
              </a:rPr>
              <a:t>Plan Design: Min-Non </a:t>
            </a:r>
            <a:r>
              <a:rPr lang="en-US" sz="1400" dirty="0" err="1">
                <a:solidFill>
                  <a:srgbClr val="92D050"/>
                </a:solidFill>
              </a:rPr>
              <a:t>Mec</a:t>
            </a:r>
            <a:endParaRPr lang="en-US" sz="1400" dirty="0">
              <a:solidFill>
                <a:srgbClr val="92D050"/>
              </a:solidFill>
            </a:endParaRPr>
          </a:p>
          <a:p>
            <a:endParaRPr lang="en-US" sz="1400" dirty="0">
              <a:solidFill>
                <a:schemeClr val="bg1"/>
              </a:solidFill>
            </a:endParaRPr>
          </a:p>
          <a:p>
            <a:endParaRPr lang="en-US" sz="1400" dirty="0">
              <a:solidFill>
                <a:schemeClr val="bg1"/>
              </a:solidFill>
            </a:endParaRPr>
          </a:p>
          <a:p>
            <a:r>
              <a:rPr lang="en-US" sz="1400" dirty="0">
                <a:solidFill>
                  <a:srgbClr val="FFFF00"/>
                </a:solidFill>
              </a:rPr>
              <a:t>*Input premium amount* </a:t>
            </a:r>
          </a:p>
          <a:p>
            <a:endParaRPr lang="en-US" sz="1400" dirty="0">
              <a:solidFill>
                <a:schemeClr val="bg1"/>
              </a:solidFill>
            </a:endParaRPr>
          </a:p>
          <a:p>
            <a:endParaRPr lang="en-US" sz="1400" dirty="0">
              <a:solidFill>
                <a:srgbClr val="00B0F0"/>
              </a:solidFill>
            </a:endParaRPr>
          </a:p>
          <a:p>
            <a:r>
              <a:rPr lang="en-US" sz="1400" dirty="0">
                <a:solidFill>
                  <a:srgbClr val="00B0F0"/>
                </a:solidFill>
              </a:rPr>
              <a:t>PUR = Flexible Paid-Up Rider </a:t>
            </a:r>
            <a:r>
              <a:rPr lang="en-US" sz="1200" dirty="0">
                <a:solidFill>
                  <a:srgbClr val="00B0F0"/>
                </a:solidFill>
              </a:rPr>
              <a:t>(overfunded premium)</a:t>
            </a:r>
          </a:p>
          <a:p>
            <a:r>
              <a:rPr lang="en-US" sz="1400" dirty="0">
                <a:solidFill>
                  <a:srgbClr val="00B0F0"/>
                </a:solidFill>
              </a:rPr>
              <a:t>RPU = Reduce Paid-Up </a:t>
            </a:r>
            <a:r>
              <a:rPr lang="en-US" sz="1200" dirty="0">
                <a:solidFill>
                  <a:srgbClr val="00B0F0"/>
                </a:solidFill>
              </a:rPr>
              <a:t>(Base premium</a:t>
            </a:r>
            <a:r>
              <a:rPr lang="en-US" sz="1400" dirty="0">
                <a:solidFill>
                  <a:srgbClr val="00B0F0"/>
                </a:solidFill>
              </a:rPr>
              <a:t>)</a:t>
            </a:r>
          </a:p>
          <a:p>
            <a:endParaRPr lang="en-US" sz="1400" dirty="0">
              <a:solidFill>
                <a:srgbClr val="92D050"/>
              </a:solidFill>
            </a:endParaRPr>
          </a:p>
          <a:p>
            <a:r>
              <a:rPr lang="en-US" sz="1400" dirty="0">
                <a:solidFill>
                  <a:srgbClr val="FFFF00"/>
                </a:solidFill>
              </a:rPr>
              <a:t>*Choose how long to pay premium*</a:t>
            </a:r>
          </a:p>
          <a:p>
            <a:endParaRPr lang="en-US" sz="1400" dirty="0">
              <a:solidFill>
                <a:srgbClr val="FFFF00"/>
              </a:solidFill>
            </a:endParaRPr>
          </a:p>
          <a:p>
            <a:r>
              <a:rPr lang="en-US" sz="1400" dirty="0">
                <a:solidFill>
                  <a:srgbClr val="FF0000"/>
                </a:solidFill>
              </a:rPr>
              <a:t>Dividend: ALWAYS select Paid Up Additions</a:t>
            </a:r>
          </a:p>
        </p:txBody>
      </p:sp>
      <p:sp>
        <p:nvSpPr>
          <p:cNvPr id="10" name="Rectangle 9">
            <a:extLst>
              <a:ext uri="{FF2B5EF4-FFF2-40B4-BE49-F238E27FC236}">
                <a16:creationId xmlns:a16="http://schemas.microsoft.com/office/drawing/2014/main" id="{DFB8CCD8-555D-43DA-9D53-A282CE431816}"/>
              </a:ext>
            </a:extLst>
          </p:cNvPr>
          <p:cNvSpPr/>
          <p:nvPr/>
        </p:nvSpPr>
        <p:spPr bwMode="auto">
          <a:xfrm>
            <a:off x="3957277" y="2113109"/>
            <a:ext cx="1828800" cy="192101"/>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92D050"/>
              </a:solidFill>
              <a:effectLst/>
              <a:latin typeface="Arial" pitchFamily="1" charset="0"/>
              <a:ea typeface="ヒラギノ角ゴ Pro W3" pitchFamily="1" charset="-128"/>
              <a:cs typeface="ヒラギノ角ゴ Pro W3" pitchFamily="1" charset="-128"/>
            </a:endParaRPr>
          </a:p>
        </p:txBody>
      </p:sp>
      <p:sp>
        <p:nvSpPr>
          <p:cNvPr id="14" name="Rectangle 13">
            <a:extLst>
              <a:ext uri="{FF2B5EF4-FFF2-40B4-BE49-F238E27FC236}">
                <a16:creationId xmlns:a16="http://schemas.microsoft.com/office/drawing/2014/main" id="{F6A3EC02-23FB-4D27-93F2-F78330F1D3DE}"/>
              </a:ext>
            </a:extLst>
          </p:cNvPr>
          <p:cNvSpPr/>
          <p:nvPr/>
        </p:nvSpPr>
        <p:spPr bwMode="auto">
          <a:xfrm>
            <a:off x="5732289" y="2320578"/>
            <a:ext cx="2658676" cy="192101"/>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p:txBody>
      </p:sp>
      <p:sp>
        <p:nvSpPr>
          <p:cNvPr id="21" name="Rectangle 20">
            <a:extLst>
              <a:ext uri="{FF2B5EF4-FFF2-40B4-BE49-F238E27FC236}">
                <a16:creationId xmlns:a16="http://schemas.microsoft.com/office/drawing/2014/main" id="{43528AAE-762A-463A-9FAA-B2906F7F828A}"/>
              </a:ext>
            </a:extLst>
          </p:cNvPr>
          <p:cNvSpPr/>
          <p:nvPr/>
        </p:nvSpPr>
        <p:spPr bwMode="auto">
          <a:xfrm>
            <a:off x="5663133" y="2549057"/>
            <a:ext cx="2105425" cy="26689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p:txBody>
      </p:sp>
    </p:spTree>
    <p:extLst>
      <p:ext uri="{BB962C8B-B14F-4D97-AF65-F5344CB8AC3E}">
        <p14:creationId xmlns:p14="http://schemas.microsoft.com/office/powerpoint/2010/main" val="2188211885"/>
      </p:ext>
    </p:extLst>
  </p:cSld>
  <p:clrMapOvr>
    <a:masterClrMapping/>
  </p:clrMapOvr>
  <p:transition spd="med">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1B71-C257-4DA4-92A7-6A37FE51E47E}"/>
              </a:ext>
            </a:extLst>
          </p:cNvPr>
          <p:cNvSpPr>
            <a:spLocks noGrp="1"/>
          </p:cNvSpPr>
          <p:nvPr>
            <p:ph type="title"/>
          </p:nvPr>
        </p:nvSpPr>
        <p:spPr>
          <a:xfrm>
            <a:off x="702983" y="224879"/>
            <a:ext cx="3492500" cy="551208"/>
          </a:xfrm>
        </p:spPr>
        <p:txBody>
          <a:bodyPr/>
          <a:lstStyle/>
          <a:p>
            <a:r>
              <a:rPr lang="en-US" sz="2000" dirty="0">
                <a:solidFill>
                  <a:srgbClr val="92D050"/>
                </a:solidFill>
              </a:rPr>
              <a:t>Tools for Access WL</a:t>
            </a:r>
          </a:p>
        </p:txBody>
      </p:sp>
      <p:sp>
        <p:nvSpPr>
          <p:cNvPr id="5" name="Footer Placeholder 4">
            <a:extLst>
              <a:ext uri="{FF2B5EF4-FFF2-40B4-BE49-F238E27FC236}">
                <a16:creationId xmlns:a16="http://schemas.microsoft.com/office/drawing/2014/main" id="{2B12BA5F-A692-4108-8A33-75819322B90F}"/>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C3EE824A-FDD1-4D60-BF4D-6775FCB2C9E7}"/>
              </a:ext>
            </a:extLst>
          </p:cNvPr>
          <p:cNvSpPr>
            <a:spLocks noGrp="1"/>
          </p:cNvSpPr>
          <p:nvPr>
            <p:ph type="sldNum" sz="quarter" idx="12"/>
          </p:nvPr>
        </p:nvSpPr>
        <p:spPr/>
        <p:txBody>
          <a:bodyPr/>
          <a:lstStyle/>
          <a:p>
            <a:pPr>
              <a:defRPr/>
            </a:pPr>
            <a:fld id="{EA6C380B-F38E-9E4F-ABA2-542EE6C16AC1}" type="slidenum">
              <a:rPr lang="en-US" smtClean="0"/>
              <a:pPr>
                <a:defRPr/>
              </a:pPr>
              <a:t>12</a:t>
            </a:fld>
            <a:endParaRPr lang="en-US" dirty="0"/>
          </a:p>
        </p:txBody>
      </p:sp>
      <p:pic>
        <p:nvPicPr>
          <p:cNvPr id="8" name="Picture 7">
            <a:extLst>
              <a:ext uri="{FF2B5EF4-FFF2-40B4-BE49-F238E27FC236}">
                <a16:creationId xmlns:a16="http://schemas.microsoft.com/office/drawing/2014/main" id="{9FE708A8-48DC-48AE-B1C8-62F67476AA47}"/>
              </a:ext>
            </a:extLst>
          </p:cNvPr>
          <p:cNvPicPr>
            <a:picLocks noChangeAspect="1"/>
          </p:cNvPicPr>
          <p:nvPr/>
        </p:nvPicPr>
        <p:blipFill>
          <a:blip r:embed="rId3"/>
          <a:stretch>
            <a:fillRect/>
          </a:stretch>
        </p:blipFill>
        <p:spPr>
          <a:xfrm>
            <a:off x="3892941" y="723990"/>
            <a:ext cx="3558394" cy="3695519"/>
          </a:xfrm>
          <a:prstGeom prst="rect">
            <a:avLst/>
          </a:prstGeom>
        </p:spPr>
      </p:pic>
      <p:sp>
        <p:nvSpPr>
          <p:cNvPr id="10" name="Rectangle 9">
            <a:extLst>
              <a:ext uri="{FF2B5EF4-FFF2-40B4-BE49-F238E27FC236}">
                <a16:creationId xmlns:a16="http://schemas.microsoft.com/office/drawing/2014/main" id="{55D488D1-DA48-4DF9-B361-A8CB59434F35}"/>
              </a:ext>
            </a:extLst>
          </p:cNvPr>
          <p:cNvSpPr/>
          <p:nvPr/>
        </p:nvSpPr>
        <p:spPr bwMode="auto">
          <a:xfrm>
            <a:off x="4402951" y="2796988"/>
            <a:ext cx="945136" cy="19210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p:txBody>
      </p:sp>
      <p:sp>
        <p:nvSpPr>
          <p:cNvPr id="11" name="TextBox 10">
            <a:extLst>
              <a:ext uri="{FF2B5EF4-FFF2-40B4-BE49-F238E27FC236}">
                <a16:creationId xmlns:a16="http://schemas.microsoft.com/office/drawing/2014/main" id="{12AC86A6-2D31-4709-9E3B-751933A6ECC8}"/>
              </a:ext>
            </a:extLst>
          </p:cNvPr>
          <p:cNvSpPr txBox="1"/>
          <p:nvPr/>
        </p:nvSpPr>
        <p:spPr>
          <a:xfrm>
            <a:off x="307412" y="1796486"/>
            <a:ext cx="3373239" cy="1815882"/>
          </a:xfrm>
          <a:prstGeom prst="rect">
            <a:avLst/>
          </a:prstGeom>
          <a:noFill/>
        </p:spPr>
        <p:txBody>
          <a:bodyPr wrap="square" rtlCol="0">
            <a:spAutoFit/>
          </a:bodyPr>
          <a:lstStyle/>
          <a:p>
            <a:r>
              <a:rPr lang="en-US" sz="1400" dirty="0">
                <a:solidFill>
                  <a:srgbClr val="FF0000"/>
                </a:solidFill>
              </a:rPr>
              <a:t>Quotes/Illustrations</a:t>
            </a:r>
          </a:p>
          <a:p>
            <a:endParaRPr lang="en-US" sz="1400" dirty="0">
              <a:solidFill>
                <a:srgbClr val="FF0000"/>
              </a:solidFill>
            </a:endParaRPr>
          </a:p>
          <a:p>
            <a:r>
              <a:rPr lang="en-US" sz="1400" dirty="0" err="1">
                <a:solidFill>
                  <a:srgbClr val="FFFF00"/>
                </a:solidFill>
              </a:rPr>
              <a:t>eApp</a:t>
            </a:r>
            <a:r>
              <a:rPr lang="en-US" sz="1400" dirty="0">
                <a:solidFill>
                  <a:srgbClr val="FFFF00"/>
                </a:solidFill>
              </a:rPr>
              <a:t> for Access WL (and all Non-FLX)</a:t>
            </a:r>
          </a:p>
          <a:p>
            <a:endParaRPr lang="en-US" sz="1400" dirty="0">
              <a:solidFill>
                <a:srgbClr val="FFFF00"/>
              </a:solidFill>
            </a:endParaRPr>
          </a:p>
          <a:p>
            <a:r>
              <a:rPr lang="en-US" sz="1400" dirty="0">
                <a:solidFill>
                  <a:srgbClr val="92D050"/>
                </a:solidFill>
              </a:rPr>
              <a:t>View Pending Cases &amp; Status</a:t>
            </a:r>
          </a:p>
          <a:p>
            <a:endParaRPr lang="en-US" sz="1400" dirty="0">
              <a:solidFill>
                <a:srgbClr val="92D050"/>
              </a:solidFill>
            </a:endParaRPr>
          </a:p>
          <a:p>
            <a:endParaRPr lang="en-US" sz="1400" dirty="0">
              <a:solidFill>
                <a:srgbClr val="92D050"/>
              </a:solidFill>
            </a:endParaRPr>
          </a:p>
          <a:p>
            <a:r>
              <a:rPr lang="en-US" sz="1400" b="1" dirty="0">
                <a:solidFill>
                  <a:srgbClr val="00B0F0"/>
                </a:solidFill>
              </a:rPr>
              <a:t>*DF4L Software provided by Equis</a:t>
            </a:r>
          </a:p>
        </p:txBody>
      </p:sp>
      <p:sp>
        <p:nvSpPr>
          <p:cNvPr id="12" name="Rectangle 11">
            <a:extLst>
              <a:ext uri="{FF2B5EF4-FFF2-40B4-BE49-F238E27FC236}">
                <a16:creationId xmlns:a16="http://schemas.microsoft.com/office/drawing/2014/main" id="{C9D8402A-9C85-4315-BCAA-79F1E0E5D3B9}"/>
              </a:ext>
            </a:extLst>
          </p:cNvPr>
          <p:cNvSpPr/>
          <p:nvPr/>
        </p:nvSpPr>
        <p:spPr bwMode="auto">
          <a:xfrm>
            <a:off x="4402951" y="2996773"/>
            <a:ext cx="883664" cy="19210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p:txBody>
      </p:sp>
      <p:sp>
        <p:nvSpPr>
          <p:cNvPr id="13" name="Rectangle 12">
            <a:extLst>
              <a:ext uri="{FF2B5EF4-FFF2-40B4-BE49-F238E27FC236}">
                <a16:creationId xmlns:a16="http://schemas.microsoft.com/office/drawing/2014/main" id="{A4E6E752-C784-44AF-B1B2-68BD7C8AB9B7}"/>
              </a:ext>
            </a:extLst>
          </p:cNvPr>
          <p:cNvSpPr/>
          <p:nvPr/>
        </p:nvSpPr>
        <p:spPr bwMode="auto">
          <a:xfrm>
            <a:off x="4402951" y="3380975"/>
            <a:ext cx="1014293" cy="192101"/>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p:txBody>
      </p:sp>
    </p:spTree>
    <p:extLst>
      <p:ext uri="{BB962C8B-B14F-4D97-AF65-F5344CB8AC3E}">
        <p14:creationId xmlns:p14="http://schemas.microsoft.com/office/powerpoint/2010/main" val="2211531823"/>
      </p:ext>
    </p:extLst>
  </p:cSld>
  <p:clrMapOvr>
    <a:masterClrMapping/>
  </p:clrMapOvr>
  <p:transition spd="med">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FD7478A-D00F-4D5F-9B12-10BF117275C5}"/>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51611B74-9594-4D76-9B5A-6871C4E6E86A}"/>
              </a:ext>
            </a:extLst>
          </p:cNvPr>
          <p:cNvSpPr>
            <a:spLocks noGrp="1"/>
          </p:cNvSpPr>
          <p:nvPr>
            <p:ph type="sldNum" sz="quarter" idx="12"/>
          </p:nvPr>
        </p:nvSpPr>
        <p:spPr/>
        <p:txBody>
          <a:bodyPr/>
          <a:lstStyle/>
          <a:p>
            <a:pPr>
              <a:defRPr/>
            </a:pPr>
            <a:fld id="{EA6C380B-F38E-9E4F-ABA2-542EE6C16AC1}" type="slidenum">
              <a:rPr lang="en-US" smtClean="0"/>
              <a:pPr>
                <a:defRPr/>
              </a:pPr>
              <a:t>13</a:t>
            </a:fld>
            <a:endParaRPr lang="en-US" dirty="0"/>
          </a:p>
        </p:txBody>
      </p:sp>
      <p:pic>
        <p:nvPicPr>
          <p:cNvPr id="9" name="Picture 8">
            <a:extLst>
              <a:ext uri="{FF2B5EF4-FFF2-40B4-BE49-F238E27FC236}">
                <a16:creationId xmlns:a16="http://schemas.microsoft.com/office/drawing/2014/main" id="{F49CCCA1-FA6A-44A1-B034-0C4C58055D51}"/>
              </a:ext>
            </a:extLst>
          </p:cNvPr>
          <p:cNvPicPr>
            <a:picLocks noChangeAspect="1"/>
          </p:cNvPicPr>
          <p:nvPr/>
        </p:nvPicPr>
        <p:blipFill>
          <a:blip r:embed="rId3"/>
          <a:stretch>
            <a:fillRect/>
          </a:stretch>
        </p:blipFill>
        <p:spPr>
          <a:xfrm>
            <a:off x="622300" y="222177"/>
            <a:ext cx="4403057" cy="1358895"/>
          </a:xfrm>
          <a:prstGeom prst="rect">
            <a:avLst/>
          </a:prstGeom>
        </p:spPr>
      </p:pic>
      <p:pic>
        <p:nvPicPr>
          <p:cNvPr id="11" name="Picture 10">
            <a:extLst>
              <a:ext uri="{FF2B5EF4-FFF2-40B4-BE49-F238E27FC236}">
                <a16:creationId xmlns:a16="http://schemas.microsoft.com/office/drawing/2014/main" id="{704614BF-1BA2-4BF1-97BD-62B467F1CE1B}"/>
              </a:ext>
            </a:extLst>
          </p:cNvPr>
          <p:cNvPicPr>
            <a:picLocks noChangeAspect="1"/>
          </p:cNvPicPr>
          <p:nvPr/>
        </p:nvPicPr>
        <p:blipFill>
          <a:blip r:embed="rId4"/>
          <a:stretch>
            <a:fillRect/>
          </a:stretch>
        </p:blipFill>
        <p:spPr>
          <a:xfrm>
            <a:off x="622300" y="1671061"/>
            <a:ext cx="4403057" cy="2989730"/>
          </a:xfrm>
          <a:prstGeom prst="rect">
            <a:avLst/>
          </a:prstGeom>
        </p:spPr>
      </p:pic>
      <p:sp>
        <p:nvSpPr>
          <p:cNvPr id="12" name="TextBox 11">
            <a:extLst>
              <a:ext uri="{FF2B5EF4-FFF2-40B4-BE49-F238E27FC236}">
                <a16:creationId xmlns:a16="http://schemas.microsoft.com/office/drawing/2014/main" id="{6430399E-74F8-45E4-AE08-50377301C291}"/>
              </a:ext>
            </a:extLst>
          </p:cNvPr>
          <p:cNvSpPr txBox="1"/>
          <p:nvPr/>
        </p:nvSpPr>
        <p:spPr>
          <a:xfrm>
            <a:off x="5409560" y="1452282"/>
            <a:ext cx="3404027" cy="1384995"/>
          </a:xfrm>
          <a:prstGeom prst="rect">
            <a:avLst/>
          </a:prstGeom>
          <a:noFill/>
        </p:spPr>
        <p:txBody>
          <a:bodyPr wrap="square" rtlCol="0">
            <a:spAutoFit/>
          </a:bodyPr>
          <a:lstStyle/>
          <a:p>
            <a:r>
              <a:rPr lang="en-US" sz="1400" dirty="0">
                <a:solidFill>
                  <a:schemeClr val="bg1"/>
                </a:solidFill>
              </a:rPr>
              <a:t>Ameritas has paid dividends consistently, even during periods of declining interest rates. </a:t>
            </a:r>
          </a:p>
          <a:p>
            <a:endParaRPr lang="en-US" sz="1400" dirty="0">
              <a:solidFill>
                <a:schemeClr val="bg1"/>
              </a:solidFill>
            </a:endParaRPr>
          </a:p>
          <a:p>
            <a:endParaRPr lang="en-US" sz="1400" dirty="0">
              <a:solidFill>
                <a:schemeClr val="bg1"/>
              </a:solidFill>
            </a:endParaRPr>
          </a:p>
          <a:p>
            <a:r>
              <a:rPr lang="en-US" sz="1400" dirty="0">
                <a:solidFill>
                  <a:srgbClr val="92D050"/>
                </a:solidFill>
              </a:rPr>
              <a:t>Declared Interest Rate for 2022: 4.60% </a:t>
            </a:r>
          </a:p>
        </p:txBody>
      </p:sp>
    </p:spTree>
    <p:extLst>
      <p:ext uri="{BB962C8B-B14F-4D97-AF65-F5344CB8AC3E}">
        <p14:creationId xmlns:p14="http://schemas.microsoft.com/office/powerpoint/2010/main" val="1545293795"/>
      </p:ext>
    </p:extLst>
  </p:cSld>
  <p:clrMapOvr>
    <a:masterClrMapping/>
  </p:clrMapOvr>
  <p:transition spd="med">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C765-F9B3-4DE2-99AF-6D1A5577943B}"/>
              </a:ext>
            </a:extLst>
          </p:cNvPr>
          <p:cNvSpPr>
            <a:spLocks noGrp="1"/>
          </p:cNvSpPr>
          <p:nvPr>
            <p:ph type="title"/>
          </p:nvPr>
        </p:nvSpPr>
        <p:spPr>
          <a:xfrm>
            <a:off x="710665" y="247931"/>
            <a:ext cx="4545214" cy="497420"/>
          </a:xfrm>
        </p:spPr>
        <p:txBody>
          <a:bodyPr/>
          <a:lstStyle/>
          <a:p>
            <a:r>
              <a:rPr lang="en-US" sz="2000" dirty="0">
                <a:solidFill>
                  <a:srgbClr val="92D050"/>
                </a:solidFill>
              </a:rPr>
              <a:t>For Help &amp; Other Questions… </a:t>
            </a:r>
          </a:p>
        </p:txBody>
      </p:sp>
      <p:sp>
        <p:nvSpPr>
          <p:cNvPr id="4" name="Text Placeholder 3">
            <a:extLst>
              <a:ext uri="{FF2B5EF4-FFF2-40B4-BE49-F238E27FC236}">
                <a16:creationId xmlns:a16="http://schemas.microsoft.com/office/drawing/2014/main" id="{91A16BAE-663A-42EC-8CBE-638C57C948B1}"/>
              </a:ext>
            </a:extLst>
          </p:cNvPr>
          <p:cNvSpPr>
            <a:spLocks noGrp="1"/>
          </p:cNvSpPr>
          <p:nvPr>
            <p:ph type="body" sz="half" idx="2"/>
          </p:nvPr>
        </p:nvSpPr>
        <p:spPr>
          <a:xfrm>
            <a:off x="450520" y="1174653"/>
            <a:ext cx="3345393" cy="3298251"/>
          </a:xfrm>
        </p:spPr>
        <p:txBody>
          <a:bodyPr/>
          <a:lstStyle/>
          <a:p>
            <a:r>
              <a:rPr lang="en-US" sz="2400" dirty="0"/>
              <a:t>Contact Us! </a:t>
            </a:r>
          </a:p>
          <a:p>
            <a:r>
              <a:rPr lang="en-US" sz="1400" dirty="0"/>
              <a:t>Sales Desk: 800-390-2361, </a:t>
            </a:r>
            <a:r>
              <a:rPr lang="en-US" sz="1400" dirty="0" err="1"/>
              <a:t>Opt</a:t>
            </a:r>
            <a:r>
              <a:rPr lang="en-US" sz="1400" dirty="0"/>
              <a:t> 1, </a:t>
            </a:r>
            <a:r>
              <a:rPr lang="en-US" sz="1400" dirty="0" err="1"/>
              <a:t>Opt</a:t>
            </a:r>
            <a:r>
              <a:rPr lang="en-US" sz="1400" dirty="0"/>
              <a:t> 1</a:t>
            </a:r>
          </a:p>
          <a:p>
            <a:r>
              <a:rPr lang="en-US" sz="1400" dirty="0"/>
              <a:t>Email: </a:t>
            </a:r>
            <a:r>
              <a:rPr lang="en-US" sz="1400" dirty="0">
                <a:hlinkClick r:id="rId3"/>
              </a:rPr>
              <a:t>IDC.Sales@Ameritas.com</a:t>
            </a:r>
            <a:r>
              <a:rPr lang="en-US" sz="1400" dirty="0"/>
              <a:t> </a:t>
            </a:r>
          </a:p>
          <a:p>
            <a:endParaRPr lang="en-US" sz="1400" dirty="0"/>
          </a:p>
        </p:txBody>
      </p:sp>
      <p:sp>
        <p:nvSpPr>
          <p:cNvPr id="5" name="Footer Placeholder 4">
            <a:extLst>
              <a:ext uri="{FF2B5EF4-FFF2-40B4-BE49-F238E27FC236}">
                <a16:creationId xmlns:a16="http://schemas.microsoft.com/office/drawing/2014/main" id="{721F5434-6D31-45C4-9673-51908125CE37}"/>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ECBB1FBD-43FB-4686-87CE-FF847E5B3594}"/>
              </a:ext>
            </a:extLst>
          </p:cNvPr>
          <p:cNvSpPr>
            <a:spLocks noGrp="1"/>
          </p:cNvSpPr>
          <p:nvPr>
            <p:ph type="sldNum" sz="quarter" idx="12"/>
          </p:nvPr>
        </p:nvSpPr>
        <p:spPr/>
        <p:txBody>
          <a:bodyPr/>
          <a:lstStyle/>
          <a:p>
            <a:pPr>
              <a:defRPr/>
            </a:pPr>
            <a:fld id="{EA6C380B-F38E-9E4F-ABA2-542EE6C16AC1}" type="slidenum">
              <a:rPr lang="en-US" smtClean="0"/>
              <a:pPr>
                <a:defRPr/>
              </a:pPr>
              <a:t>14</a:t>
            </a:fld>
            <a:endParaRPr lang="en-US" dirty="0"/>
          </a:p>
        </p:txBody>
      </p:sp>
      <p:sp>
        <p:nvSpPr>
          <p:cNvPr id="8" name="Text Placeholder 3">
            <a:extLst>
              <a:ext uri="{FF2B5EF4-FFF2-40B4-BE49-F238E27FC236}">
                <a16:creationId xmlns:a16="http://schemas.microsoft.com/office/drawing/2014/main" id="{1FE51AFE-9659-411E-96B5-E963E0BD777F}"/>
              </a:ext>
            </a:extLst>
          </p:cNvPr>
          <p:cNvSpPr txBox="1">
            <a:spLocks/>
          </p:cNvSpPr>
          <p:nvPr/>
        </p:nvSpPr>
        <p:spPr bwMode="auto">
          <a:xfrm>
            <a:off x="4572000" y="1174652"/>
            <a:ext cx="4121480" cy="3298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ts val="750"/>
              </a:spcAft>
              <a:buClr>
                <a:schemeClr val="bg1">
                  <a:lumMod val="50000"/>
                </a:schemeClr>
              </a:buClr>
              <a:buFont typeface="Wingdings" pitchFamily="2" charset="2"/>
              <a:buNone/>
              <a:defRPr sz="1000" baseline="0">
                <a:solidFill>
                  <a:schemeClr val="bg1">
                    <a:lumMod val="95000"/>
                  </a:schemeClr>
                </a:solidFill>
                <a:latin typeface="Arial"/>
                <a:ea typeface="+mn-ea"/>
                <a:cs typeface="ヒラギノ角ゴ Pro W3" pitchFamily="1" charset="-128"/>
              </a:defRPr>
            </a:lvl1pPr>
            <a:lvl2pPr marL="342900" indent="0" algn="l" rtl="0" eaLnBrk="1" fontAlgn="base" hangingPunct="1">
              <a:spcBef>
                <a:spcPct val="20000"/>
              </a:spcBef>
              <a:spcAft>
                <a:spcPts val="750"/>
              </a:spcAft>
              <a:buClr>
                <a:schemeClr val="bg1">
                  <a:lumMod val="50000"/>
                </a:schemeClr>
              </a:buClr>
              <a:buFont typeface="Wingdings" pitchFamily="2" charset="2"/>
              <a:buNone/>
              <a:defRPr sz="900" baseline="0">
                <a:solidFill>
                  <a:schemeClr val="tx1">
                    <a:lumMod val="65000"/>
                    <a:lumOff val="35000"/>
                  </a:schemeClr>
                </a:solidFill>
                <a:latin typeface="Arial"/>
                <a:ea typeface="+mn-ea"/>
                <a:cs typeface="ヒラギノ角ゴ Pro W3" pitchFamily="1" charset="-128"/>
              </a:defRPr>
            </a:lvl2pPr>
            <a:lvl3pPr marL="685800" indent="0" algn="l" rtl="0" eaLnBrk="1" fontAlgn="base" hangingPunct="1">
              <a:spcBef>
                <a:spcPct val="20000"/>
              </a:spcBef>
              <a:spcAft>
                <a:spcPts val="750"/>
              </a:spcAft>
              <a:buClr>
                <a:schemeClr val="bg1">
                  <a:lumMod val="50000"/>
                </a:schemeClr>
              </a:buClr>
              <a:buFont typeface="Wingdings" pitchFamily="2" charset="2"/>
              <a:buNone/>
              <a:defRPr sz="750" baseline="0">
                <a:solidFill>
                  <a:schemeClr val="tx1">
                    <a:lumMod val="65000"/>
                    <a:lumOff val="35000"/>
                  </a:schemeClr>
                </a:solidFill>
                <a:latin typeface="Arial"/>
                <a:ea typeface="+mn-ea"/>
                <a:cs typeface="ヒラギノ角ゴ Pro W3" pitchFamily="1" charset="-128"/>
              </a:defRPr>
            </a:lvl3pPr>
            <a:lvl4pPr marL="1028700" indent="0" algn="l" rtl="0" eaLnBrk="1" fontAlgn="base" hangingPunct="1">
              <a:spcBef>
                <a:spcPct val="20000"/>
              </a:spcBef>
              <a:spcAft>
                <a:spcPts val="750"/>
              </a:spcAft>
              <a:buClr>
                <a:schemeClr val="bg1">
                  <a:lumMod val="50000"/>
                </a:schemeClr>
              </a:buClr>
              <a:buFont typeface="Wingdings" pitchFamily="2" charset="2"/>
              <a:buNone/>
              <a:defRPr sz="675" baseline="0">
                <a:solidFill>
                  <a:schemeClr val="tx1">
                    <a:lumMod val="65000"/>
                    <a:lumOff val="35000"/>
                  </a:schemeClr>
                </a:solidFill>
                <a:latin typeface="Arial"/>
                <a:ea typeface="+mn-ea"/>
                <a:cs typeface="ヒラギノ角ゴ Pro W3" pitchFamily="1" charset="-128"/>
              </a:defRPr>
            </a:lvl4pPr>
            <a:lvl5pPr marL="1371600" indent="0" algn="l" rtl="0" eaLnBrk="1" fontAlgn="base" hangingPunct="1">
              <a:spcBef>
                <a:spcPct val="20000"/>
              </a:spcBef>
              <a:spcAft>
                <a:spcPts val="750"/>
              </a:spcAft>
              <a:buClr>
                <a:schemeClr val="bg1">
                  <a:lumMod val="50000"/>
                </a:schemeClr>
              </a:buClr>
              <a:buFont typeface="Wingdings" pitchFamily="2" charset="2"/>
              <a:buNone/>
              <a:defRPr sz="675" baseline="0">
                <a:solidFill>
                  <a:schemeClr val="tx1">
                    <a:lumMod val="65000"/>
                    <a:lumOff val="35000"/>
                  </a:schemeClr>
                </a:solidFill>
                <a:latin typeface="Arial"/>
                <a:ea typeface="+mn-ea"/>
                <a:cs typeface="ヒラギノ角ゴ Pro W3" pitchFamily="1" charset="-128"/>
              </a:defRPr>
            </a:lvl5pPr>
            <a:lvl6pPr marL="1714500" indent="0" algn="l" rtl="0" eaLnBrk="1" fontAlgn="base" hangingPunct="1">
              <a:spcBef>
                <a:spcPct val="20000"/>
              </a:spcBef>
              <a:spcAft>
                <a:spcPct val="0"/>
              </a:spcAft>
              <a:buNone/>
              <a:defRPr sz="675">
                <a:solidFill>
                  <a:schemeClr val="tx1"/>
                </a:solidFill>
                <a:latin typeface="+mn-lt"/>
                <a:ea typeface="+mn-ea"/>
                <a:cs typeface="+mn-cs"/>
              </a:defRPr>
            </a:lvl6pPr>
            <a:lvl7pPr marL="2057400" indent="0" algn="l" rtl="0" eaLnBrk="1" fontAlgn="base" hangingPunct="1">
              <a:spcBef>
                <a:spcPct val="20000"/>
              </a:spcBef>
              <a:spcAft>
                <a:spcPct val="0"/>
              </a:spcAft>
              <a:buNone/>
              <a:defRPr sz="675">
                <a:solidFill>
                  <a:schemeClr val="tx1"/>
                </a:solidFill>
                <a:latin typeface="+mn-lt"/>
                <a:ea typeface="+mn-ea"/>
                <a:cs typeface="+mn-cs"/>
              </a:defRPr>
            </a:lvl7pPr>
            <a:lvl8pPr marL="2400300" indent="0" algn="l" rtl="0" eaLnBrk="1" fontAlgn="base" hangingPunct="1">
              <a:spcBef>
                <a:spcPct val="20000"/>
              </a:spcBef>
              <a:spcAft>
                <a:spcPct val="0"/>
              </a:spcAft>
              <a:buNone/>
              <a:defRPr sz="675">
                <a:solidFill>
                  <a:schemeClr val="tx1"/>
                </a:solidFill>
                <a:latin typeface="+mn-lt"/>
                <a:ea typeface="+mn-ea"/>
                <a:cs typeface="+mn-cs"/>
              </a:defRPr>
            </a:lvl8pPr>
            <a:lvl9pPr marL="2743200" indent="0" algn="l" rtl="0" eaLnBrk="1" fontAlgn="base" hangingPunct="1">
              <a:spcBef>
                <a:spcPct val="20000"/>
              </a:spcBef>
              <a:spcAft>
                <a:spcPct val="0"/>
              </a:spcAft>
              <a:buNone/>
              <a:defRPr sz="675">
                <a:solidFill>
                  <a:schemeClr val="tx1"/>
                </a:solidFill>
                <a:latin typeface="+mn-lt"/>
                <a:ea typeface="+mn-ea"/>
                <a:cs typeface="+mn-cs"/>
              </a:defRPr>
            </a:lvl9pPr>
          </a:lstStyle>
          <a:p>
            <a:r>
              <a:rPr lang="en-US" sz="2400" u="sng" kern="0" dirty="0">
                <a:solidFill>
                  <a:srgbClr val="00B0F0"/>
                </a:solidFill>
              </a:rPr>
              <a:t>Other References</a:t>
            </a:r>
          </a:p>
          <a:p>
            <a:pPr marL="285750" indent="-285750">
              <a:buFont typeface="Arial" panose="020B0604020202020204" pitchFamily="34" charset="0"/>
              <a:buChar char="•"/>
            </a:pPr>
            <a:r>
              <a:rPr lang="en-US" sz="1400" kern="0" dirty="0"/>
              <a:t>Non-FLX UW Guide: LI 1333 LG</a:t>
            </a:r>
          </a:p>
          <a:p>
            <a:pPr marL="285750" indent="-285750">
              <a:buFont typeface="Arial" panose="020B0604020202020204" pitchFamily="34" charset="0"/>
              <a:buChar char="•"/>
            </a:pPr>
            <a:r>
              <a:rPr lang="en-US" sz="1400" kern="0" dirty="0"/>
              <a:t>Access WL Marketing Guide: LI 2351</a:t>
            </a:r>
          </a:p>
          <a:p>
            <a:pPr marL="285750" indent="-285750">
              <a:buFont typeface="Arial" panose="020B0604020202020204" pitchFamily="34" charset="0"/>
              <a:buChar char="•"/>
            </a:pPr>
            <a:r>
              <a:rPr lang="en-US" sz="1400" kern="0" dirty="0"/>
              <a:t>Access WL Product Guide: LI 2538</a:t>
            </a:r>
          </a:p>
          <a:p>
            <a:pPr marL="285750" indent="-285750">
              <a:buFont typeface="Arial" panose="020B0604020202020204" pitchFamily="34" charset="0"/>
              <a:buChar char="•"/>
            </a:pPr>
            <a:r>
              <a:rPr lang="en-US" sz="1400" kern="0" dirty="0"/>
              <a:t>More About Flexible Paid-Up Rider: LI 2377</a:t>
            </a:r>
          </a:p>
          <a:p>
            <a:pPr marL="285750" indent="-285750">
              <a:buFont typeface="Arial" panose="020B0604020202020204" pitchFamily="34" charset="0"/>
              <a:buChar char="•"/>
            </a:pPr>
            <a:r>
              <a:rPr lang="en-US" sz="1400" kern="0" dirty="0"/>
              <a:t>Ameritas Dividend History Report: LI 1941</a:t>
            </a:r>
          </a:p>
        </p:txBody>
      </p:sp>
    </p:spTree>
    <p:extLst>
      <p:ext uri="{BB962C8B-B14F-4D97-AF65-F5344CB8AC3E}">
        <p14:creationId xmlns:p14="http://schemas.microsoft.com/office/powerpoint/2010/main" val="3253589835"/>
      </p:ext>
    </p:extLst>
  </p:cSld>
  <p:clrMapOvr>
    <a:masterClrMapping/>
  </p:clrMapOvr>
  <p:transition spd="med">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994D-4DED-4FEF-8A13-D03E933A4603}"/>
              </a:ext>
            </a:extLst>
          </p:cNvPr>
          <p:cNvSpPr>
            <a:spLocks noGrp="1"/>
          </p:cNvSpPr>
          <p:nvPr>
            <p:ph type="title"/>
          </p:nvPr>
        </p:nvSpPr>
        <p:spPr>
          <a:xfrm>
            <a:off x="726035" y="309403"/>
            <a:ext cx="5044674" cy="489736"/>
          </a:xfrm>
        </p:spPr>
        <p:txBody>
          <a:bodyPr/>
          <a:lstStyle/>
          <a:p>
            <a:r>
              <a:rPr lang="en-US" sz="2000" dirty="0">
                <a:solidFill>
                  <a:srgbClr val="92D050"/>
                </a:solidFill>
              </a:rPr>
              <a:t>Access WL – Product Details</a:t>
            </a:r>
          </a:p>
        </p:txBody>
      </p:sp>
      <p:sp>
        <p:nvSpPr>
          <p:cNvPr id="5" name="Footer Placeholder 4">
            <a:extLst>
              <a:ext uri="{FF2B5EF4-FFF2-40B4-BE49-F238E27FC236}">
                <a16:creationId xmlns:a16="http://schemas.microsoft.com/office/drawing/2014/main" id="{40FB77ED-6DFD-46D0-A96B-B7BC12D53821}"/>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40287334-EA2D-43EF-9CA0-5AE6435969EE}"/>
              </a:ext>
            </a:extLst>
          </p:cNvPr>
          <p:cNvSpPr>
            <a:spLocks noGrp="1"/>
          </p:cNvSpPr>
          <p:nvPr>
            <p:ph type="sldNum" sz="quarter" idx="12"/>
          </p:nvPr>
        </p:nvSpPr>
        <p:spPr/>
        <p:txBody>
          <a:bodyPr/>
          <a:lstStyle/>
          <a:p>
            <a:pPr>
              <a:defRPr/>
            </a:pPr>
            <a:fld id="{EA6C380B-F38E-9E4F-ABA2-542EE6C16AC1}" type="slidenum">
              <a:rPr lang="en-US" smtClean="0"/>
              <a:pPr>
                <a:defRPr/>
              </a:pPr>
              <a:t>2</a:t>
            </a:fld>
            <a:endParaRPr lang="en-US" dirty="0"/>
          </a:p>
        </p:txBody>
      </p:sp>
      <p:pic>
        <p:nvPicPr>
          <p:cNvPr id="8" name="Picture 7">
            <a:extLst>
              <a:ext uri="{FF2B5EF4-FFF2-40B4-BE49-F238E27FC236}">
                <a16:creationId xmlns:a16="http://schemas.microsoft.com/office/drawing/2014/main" id="{F2BF84D6-9B5F-4A4C-B37E-083356B5C88C}"/>
              </a:ext>
            </a:extLst>
          </p:cNvPr>
          <p:cNvPicPr>
            <a:picLocks noChangeAspect="1"/>
          </p:cNvPicPr>
          <p:nvPr/>
        </p:nvPicPr>
        <p:blipFill>
          <a:blip r:embed="rId3"/>
          <a:stretch>
            <a:fillRect/>
          </a:stretch>
        </p:blipFill>
        <p:spPr>
          <a:xfrm>
            <a:off x="4704842" y="1160289"/>
            <a:ext cx="3812054" cy="1809111"/>
          </a:xfrm>
          <a:prstGeom prst="rect">
            <a:avLst/>
          </a:prstGeom>
        </p:spPr>
      </p:pic>
      <p:sp>
        <p:nvSpPr>
          <p:cNvPr id="9" name="TextBox 8">
            <a:extLst>
              <a:ext uri="{FF2B5EF4-FFF2-40B4-BE49-F238E27FC236}">
                <a16:creationId xmlns:a16="http://schemas.microsoft.com/office/drawing/2014/main" id="{8546DFCF-B2F1-4363-B2E9-FDC48EFBFE2A}"/>
              </a:ext>
            </a:extLst>
          </p:cNvPr>
          <p:cNvSpPr txBox="1"/>
          <p:nvPr/>
        </p:nvSpPr>
        <p:spPr>
          <a:xfrm>
            <a:off x="376518" y="1160289"/>
            <a:ext cx="3991136" cy="3539430"/>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bg1"/>
                </a:solidFill>
              </a:rPr>
              <a:t>Premiums are level, guaranteed and payable every year</a:t>
            </a:r>
            <a:br>
              <a:rPr lang="en-US" sz="1600" dirty="0">
                <a:solidFill>
                  <a:schemeClr val="bg1"/>
                </a:solidFill>
              </a:rPr>
            </a:br>
            <a:r>
              <a:rPr lang="en-US" sz="1600" dirty="0">
                <a:solidFill>
                  <a:srgbClr val="92D050"/>
                </a:solidFill>
              </a:rPr>
              <a:t>*Client can short-pay if they choose</a:t>
            </a:r>
            <a:br>
              <a:rPr lang="en-US" sz="1600" dirty="0">
                <a:solidFill>
                  <a:srgbClr val="92D050"/>
                </a:solidFill>
              </a:rPr>
            </a:br>
            <a:endParaRPr lang="en-US" sz="1600" dirty="0">
              <a:solidFill>
                <a:srgbClr val="92D050"/>
              </a:solidFill>
            </a:endParaRPr>
          </a:p>
          <a:p>
            <a:pPr marL="342900" indent="-342900">
              <a:buFont typeface="Arial" panose="020B0604020202020204" pitchFamily="34" charset="0"/>
              <a:buChar char="•"/>
            </a:pPr>
            <a:r>
              <a:rPr lang="en-US" sz="1600" dirty="0">
                <a:solidFill>
                  <a:schemeClr val="bg1"/>
                </a:solidFill>
              </a:rPr>
              <a:t>Guaranteed Contract Rate: 3%</a:t>
            </a:r>
          </a:p>
          <a:p>
            <a:pPr marL="342900" indent="-342900">
              <a:buFont typeface="Arial" panose="020B0604020202020204" pitchFamily="34" charset="0"/>
              <a:buChar char="•"/>
            </a:pPr>
            <a:endParaRPr lang="en-US" sz="1600" dirty="0">
              <a:solidFill>
                <a:schemeClr val="bg1"/>
              </a:solidFill>
            </a:endParaRPr>
          </a:p>
          <a:p>
            <a:pPr marL="342900" indent="-342900">
              <a:buFont typeface="Arial" panose="020B0604020202020204" pitchFamily="34" charset="0"/>
              <a:buChar char="•"/>
            </a:pPr>
            <a:r>
              <a:rPr lang="en-US" sz="1600" dirty="0">
                <a:solidFill>
                  <a:schemeClr val="bg1"/>
                </a:solidFill>
              </a:rPr>
              <a:t>Dividends eligible on product</a:t>
            </a:r>
            <a:br>
              <a:rPr lang="en-US" sz="1600" dirty="0">
                <a:solidFill>
                  <a:schemeClr val="bg1"/>
                </a:solidFill>
              </a:rPr>
            </a:br>
            <a:endParaRPr lang="en-US" sz="1600" dirty="0">
              <a:solidFill>
                <a:schemeClr val="bg1"/>
              </a:solidFill>
            </a:endParaRPr>
          </a:p>
          <a:p>
            <a:pPr marL="342900" indent="-342900">
              <a:buFont typeface="Arial" panose="020B0604020202020204" pitchFamily="34" charset="0"/>
              <a:buChar char="•"/>
            </a:pPr>
            <a:r>
              <a:rPr lang="en-US" sz="1600" dirty="0">
                <a:solidFill>
                  <a:schemeClr val="bg1"/>
                </a:solidFill>
              </a:rPr>
              <a:t>18 Living Benefit Triggers</a:t>
            </a:r>
            <a:br>
              <a:rPr lang="en-US" sz="1600" dirty="0">
                <a:solidFill>
                  <a:schemeClr val="bg1"/>
                </a:solidFill>
              </a:rPr>
            </a:br>
            <a:endParaRPr lang="en-US" sz="1600" dirty="0">
              <a:solidFill>
                <a:schemeClr val="bg1"/>
              </a:solidFill>
            </a:endParaRPr>
          </a:p>
          <a:p>
            <a:pPr marL="342900" indent="-342900">
              <a:buFont typeface="Arial" panose="020B0604020202020204" pitchFamily="34" charset="0"/>
              <a:buChar char="•"/>
            </a:pPr>
            <a:r>
              <a:rPr lang="en-US" sz="1600" dirty="0">
                <a:solidFill>
                  <a:schemeClr val="bg1"/>
                </a:solidFill>
              </a:rPr>
              <a:t>FPUR – Flexible Paid-Up Rider</a:t>
            </a:r>
            <a:br>
              <a:rPr lang="en-US" sz="1600" dirty="0">
                <a:solidFill>
                  <a:schemeClr val="bg1"/>
                </a:solidFill>
              </a:rPr>
            </a:br>
            <a:r>
              <a:rPr lang="en-US" sz="1600" dirty="0">
                <a:solidFill>
                  <a:srgbClr val="92D050"/>
                </a:solidFill>
              </a:rPr>
              <a:t>*Offers the strongest paid-up additions out of all Ameritas WL products</a:t>
            </a:r>
          </a:p>
        </p:txBody>
      </p:sp>
    </p:spTree>
    <p:extLst>
      <p:ext uri="{BB962C8B-B14F-4D97-AF65-F5344CB8AC3E}">
        <p14:creationId xmlns:p14="http://schemas.microsoft.com/office/powerpoint/2010/main" val="324845746"/>
      </p:ext>
    </p:extLst>
  </p:cSld>
  <p:clrMapOvr>
    <a:masterClrMapping/>
  </p:clrMapOvr>
  <p:transition spd="med">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994D-4DED-4FEF-8A13-D03E933A4603}"/>
              </a:ext>
            </a:extLst>
          </p:cNvPr>
          <p:cNvSpPr>
            <a:spLocks noGrp="1"/>
          </p:cNvSpPr>
          <p:nvPr>
            <p:ph type="title"/>
          </p:nvPr>
        </p:nvSpPr>
        <p:spPr>
          <a:xfrm>
            <a:off x="726035" y="309403"/>
            <a:ext cx="5044674" cy="489736"/>
          </a:xfrm>
        </p:spPr>
        <p:txBody>
          <a:bodyPr/>
          <a:lstStyle/>
          <a:p>
            <a:r>
              <a:rPr lang="en-US" sz="2000" dirty="0">
                <a:solidFill>
                  <a:srgbClr val="92D050"/>
                </a:solidFill>
              </a:rPr>
              <a:t>Underwriting on Access WL</a:t>
            </a:r>
          </a:p>
        </p:txBody>
      </p:sp>
      <p:sp>
        <p:nvSpPr>
          <p:cNvPr id="5" name="Footer Placeholder 4">
            <a:extLst>
              <a:ext uri="{FF2B5EF4-FFF2-40B4-BE49-F238E27FC236}">
                <a16:creationId xmlns:a16="http://schemas.microsoft.com/office/drawing/2014/main" id="{40FB77ED-6DFD-46D0-A96B-B7BC12D53821}"/>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40287334-EA2D-43EF-9CA0-5AE6435969EE}"/>
              </a:ext>
            </a:extLst>
          </p:cNvPr>
          <p:cNvSpPr>
            <a:spLocks noGrp="1"/>
          </p:cNvSpPr>
          <p:nvPr>
            <p:ph type="sldNum" sz="quarter" idx="12"/>
          </p:nvPr>
        </p:nvSpPr>
        <p:spPr/>
        <p:txBody>
          <a:bodyPr/>
          <a:lstStyle/>
          <a:p>
            <a:pPr>
              <a:defRPr/>
            </a:pPr>
            <a:fld id="{EA6C380B-F38E-9E4F-ABA2-542EE6C16AC1}" type="slidenum">
              <a:rPr lang="en-US" smtClean="0"/>
              <a:pPr>
                <a:defRPr/>
              </a:pPr>
              <a:t>3</a:t>
            </a:fld>
            <a:endParaRPr lang="en-US" dirty="0"/>
          </a:p>
        </p:txBody>
      </p:sp>
      <p:pic>
        <p:nvPicPr>
          <p:cNvPr id="4" name="Picture 3">
            <a:extLst>
              <a:ext uri="{FF2B5EF4-FFF2-40B4-BE49-F238E27FC236}">
                <a16:creationId xmlns:a16="http://schemas.microsoft.com/office/drawing/2014/main" id="{FBCB8386-557F-4D72-8BD9-2B78178411CD}"/>
              </a:ext>
            </a:extLst>
          </p:cNvPr>
          <p:cNvPicPr>
            <a:picLocks noChangeAspect="1"/>
          </p:cNvPicPr>
          <p:nvPr/>
        </p:nvPicPr>
        <p:blipFill>
          <a:blip r:embed="rId3"/>
          <a:stretch>
            <a:fillRect/>
          </a:stretch>
        </p:blipFill>
        <p:spPr>
          <a:xfrm>
            <a:off x="3762821" y="799139"/>
            <a:ext cx="4911844" cy="3423177"/>
          </a:xfrm>
          <a:prstGeom prst="rect">
            <a:avLst/>
          </a:prstGeom>
        </p:spPr>
      </p:pic>
      <p:sp>
        <p:nvSpPr>
          <p:cNvPr id="7" name="TextBox 6">
            <a:extLst>
              <a:ext uri="{FF2B5EF4-FFF2-40B4-BE49-F238E27FC236}">
                <a16:creationId xmlns:a16="http://schemas.microsoft.com/office/drawing/2014/main" id="{C4972675-2471-432F-BD16-6259CEA7698A}"/>
              </a:ext>
            </a:extLst>
          </p:cNvPr>
          <p:cNvSpPr txBox="1"/>
          <p:nvPr/>
        </p:nvSpPr>
        <p:spPr>
          <a:xfrm>
            <a:off x="307413" y="1068081"/>
            <a:ext cx="3288715" cy="3108543"/>
          </a:xfrm>
          <a:prstGeom prst="rect">
            <a:avLst/>
          </a:prstGeom>
          <a:noFill/>
        </p:spPr>
        <p:txBody>
          <a:bodyPr wrap="square" rtlCol="0">
            <a:spAutoFit/>
          </a:bodyPr>
          <a:lstStyle/>
          <a:p>
            <a:r>
              <a:rPr lang="en-US" sz="1400" dirty="0">
                <a:solidFill>
                  <a:schemeClr val="bg1"/>
                </a:solidFill>
              </a:rPr>
              <a:t>$100,000+ may require exam for your client</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r>
              <a:rPr lang="en-US" sz="1400" u="sng" dirty="0">
                <a:solidFill>
                  <a:srgbClr val="92D050"/>
                </a:solidFill>
              </a:rPr>
              <a:t>Accelerated UW Option</a:t>
            </a:r>
          </a:p>
          <a:p>
            <a:pPr marL="285750" indent="-285750">
              <a:buFont typeface="Arial" panose="020B0604020202020204" pitchFamily="34" charset="0"/>
              <a:buChar char="•"/>
            </a:pPr>
            <a:r>
              <a:rPr lang="en-US" sz="1400" dirty="0">
                <a:solidFill>
                  <a:schemeClr val="bg1"/>
                </a:solidFill>
              </a:rPr>
              <a:t>18-60 years old</a:t>
            </a:r>
          </a:p>
          <a:p>
            <a:pPr marL="285750" indent="-285750">
              <a:buFont typeface="Arial" panose="020B0604020202020204" pitchFamily="34" charset="0"/>
              <a:buChar char="•"/>
            </a:pPr>
            <a:r>
              <a:rPr lang="en-US" sz="1400" dirty="0">
                <a:solidFill>
                  <a:schemeClr val="bg1"/>
                </a:solidFill>
              </a:rPr>
              <a:t>$100k-$1 million</a:t>
            </a:r>
          </a:p>
          <a:p>
            <a:pPr marL="285750" indent="-285750">
              <a:buFont typeface="Arial" panose="020B0604020202020204" pitchFamily="34" charset="0"/>
              <a:buChar char="•"/>
            </a:pPr>
            <a:endParaRPr lang="en-US" sz="1400" dirty="0">
              <a:solidFill>
                <a:schemeClr val="bg1"/>
              </a:solidFill>
            </a:endParaRPr>
          </a:p>
          <a:p>
            <a:r>
              <a:rPr lang="en-US" sz="1400" dirty="0">
                <a:solidFill>
                  <a:schemeClr val="bg1"/>
                </a:solidFill>
              </a:rPr>
              <a:t>Select </a:t>
            </a:r>
            <a:r>
              <a:rPr lang="en-US" sz="1400" dirty="0">
                <a:solidFill>
                  <a:srgbClr val="92D050"/>
                </a:solidFill>
              </a:rPr>
              <a:t>“yes” </a:t>
            </a:r>
            <a:r>
              <a:rPr lang="en-US" sz="1400" dirty="0">
                <a:solidFill>
                  <a:schemeClr val="bg1"/>
                </a:solidFill>
              </a:rPr>
              <a:t>for accelerated UW in </a:t>
            </a:r>
            <a:r>
              <a:rPr lang="en-US" sz="1400" dirty="0" err="1">
                <a:solidFill>
                  <a:schemeClr val="bg1"/>
                </a:solidFill>
              </a:rPr>
              <a:t>eApply</a:t>
            </a:r>
            <a:endParaRPr lang="en-US" sz="1400" dirty="0">
              <a:solidFill>
                <a:schemeClr val="bg1"/>
              </a:solidFill>
            </a:endParaRPr>
          </a:p>
          <a:p>
            <a:pPr marL="285750" indent="-285750">
              <a:buFont typeface="Arial" panose="020B0604020202020204" pitchFamily="34" charset="0"/>
              <a:buChar char="•"/>
            </a:pPr>
            <a:endParaRPr lang="en-US" sz="1400" dirty="0">
              <a:solidFill>
                <a:schemeClr val="bg1"/>
              </a:solidFill>
            </a:endParaRPr>
          </a:p>
          <a:p>
            <a:r>
              <a:rPr lang="en-US" sz="1400" dirty="0">
                <a:solidFill>
                  <a:schemeClr val="bg1"/>
                </a:solidFill>
              </a:rPr>
              <a:t>UW does initial review – will let you know if </a:t>
            </a:r>
            <a:r>
              <a:rPr lang="en-US" sz="1400" dirty="0" err="1">
                <a:solidFill>
                  <a:schemeClr val="bg1"/>
                </a:solidFill>
              </a:rPr>
              <a:t>paramed</a:t>
            </a:r>
            <a:r>
              <a:rPr lang="en-US" sz="1400" dirty="0">
                <a:solidFill>
                  <a:schemeClr val="bg1"/>
                </a:solidFill>
              </a:rPr>
              <a:t> is needed</a:t>
            </a:r>
          </a:p>
        </p:txBody>
      </p:sp>
    </p:spTree>
    <p:extLst>
      <p:ext uri="{BB962C8B-B14F-4D97-AF65-F5344CB8AC3E}">
        <p14:creationId xmlns:p14="http://schemas.microsoft.com/office/powerpoint/2010/main" val="1948120853"/>
      </p:ext>
    </p:extLst>
  </p:cSld>
  <p:clrMapOvr>
    <a:masterClrMapping/>
  </p:clrMapOvr>
  <p:transition spd="med">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AB74-965F-44C9-A667-9890ECA97832}"/>
              </a:ext>
            </a:extLst>
          </p:cNvPr>
          <p:cNvSpPr>
            <a:spLocks noGrp="1"/>
          </p:cNvSpPr>
          <p:nvPr>
            <p:ph type="title"/>
          </p:nvPr>
        </p:nvSpPr>
        <p:spPr/>
        <p:txBody>
          <a:bodyPr/>
          <a:lstStyle/>
          <a:p>
            <a:r>
              <a:rPr lang="en-US" dirty="0"/>
              <a:t>Talk to your clients about living benefits </a:t>
            </a:r>
          </a:p>
        </p:txBody>
      </p:sp>
      <p:sp>
        <p:nvSpPr>
          <p:cNvPr id="4" name="Text Placeholder 3">
            <a:extLst>
              <a:ext uri="{FF2B5EF4-FFF2-40B4-BE49-F238E27FC236}">
                <a16:creationId xmlns:a16="http://schemas.microsoft.com/office/drawing/2014/main" id="{C4F0C37D-FA0A-4F94-BFF9-349876E68B88}"/>
              </a:ext>
            </a:extLst>
          </p:cNvPr>
          <p:cNvSpPr>
            <a:spLocks noGrp="1"/>
          </p:cNvSpPr>
          <p:nvPr>
            <p:ph type="body" sz="half" idx="2"/>
          </p:nvPr>
        </p:nvSpPr>
        <p:spPr>
          <a:xfrm>
            <a:off x="213544" y="3073204"/>
            <a:ext cx="2505775" cy="2350293"/>
          </a:xfrm>
        </p:spPr>
        <p:txBody>
          <a:bodyPr/>
          <a:lstStyle/>
          <a:p>
            <a:r>
              <a:rPr lang="en-US" dirty="0"/>
              <a:t>Show how living benefits are paid: </a:t>
            </a:r>
          </a:p>
        </p:txBody>
      </p:sp>
      <p:sp>
        <p:nvSpPr>
          <p:cNvPr id="5" name="Footer Placeholder 4">
            <a:extLst>
              <a:ext uri="{FF2B5EF4-FFF2-40B4-BE49-F238E27FC236}">
                <a16:creationId xmlns:a16="http://schemas.microsoft.com/office/drawing/2014/main" id="{6538D985-C706-4467-BE8C-C36024C4D126}"/>
              </a:ext>
            </a:extLst>
          </p:cNvPr>
          <p:cNvSpPr>
            <a:spLocks noGrp="1"/>
          </p:cNvSpPr>
          <p:nvPr>
            <p:ph type="ftr" sz="quarter" idx="11"/>
          </p:nvPr>
        </p:nvSpPr>
        <p:spPr/>
        <p:txBody>
          <a:bodyPr/>
          <a:lstStyle/>
          <a:p>
            <a:pPr>
              <a:defRPr/>
            </a:pPr>
            <a:r>
              <a:rPr lang="en-US" dirty="0"/>
              <a:t>For financial professional and plan sponsor use only.</a:t>
            </a:r>
          </a:p>
        </p:txBody>
      </p:sp>
      <p:sp>
        <p:nvSpPr>
          <p:cNvPr id="6" name="Slide Number Placeholder 5">
            <a:extLst>
              <a:ext uri="{FF2B5EF4-FFF2-40B4-BE49-F238E27FC236}">
                <a16:creationId xmlns:a16="http://schemas.microsoft.com/office/drawing/2014/main" id="{B80E9DB1-46AA-42A0-AB2F-6B5C02854AC4}"/>
              </a:ext>
            </a:extLst>
          </p:cNvPr>
          <p:cNvSpPr>
            <a:spLocks noGrp="1"/>
          </p:cNvSpPr>
          <p:nvPr>
            <p:ph type="sldNum" sz="quarter" idx="12"/>
          </p:nvPr>
        </p:nvSpPr>
        <p:spPr/>
        <p:txBody>
          <a:bodyPr/>
          <a:lstStyle/>
          <a:p>
            <a:pPr>
              <a:defRPr/>
            </a:pPr>
            <a:fld id="{EA6C380B-F38E-9E4F-ABA2-542EE6C16AC1}" type="slidenum">
              <a:rPr lang="en-US" smtClean="0"/>
              <a:pPr>
                <a:defRPr/>
              </a:pPr>
              <a:t>4</a:t>
            </a:fld>
            <a:endParaRPr lang="en-US" dirty="0"/>
          </a:p>
        </p:txBody>
      </p:sp>
      <p:pic>
        <p:nvPicPr>
          <p:cNvPr id="7" name="Content Placeholder 6">
            <a:extLst>
              <a:ext uri="{FF2B5EF4-FFF2-40B4-BE49-F238E27FC236}">
                <a16:creationId xmlns:a16="http://schemas.microsoft.com/office/drawing/2014/main" id="{CE98FA25-4530-4D02-ABA0-5DE2BCCC7650}"/>
              </a:ext>
            </a:extLst>
          </p:cNvPr>
          <p:cNvPicPr>
            <a:picLocks noGrp="1" noChangeAspect="1"/>
          </p:cNvPicPr>
          <p:nvPr>
            <p:ph idx="1"/>
          </p:nvPr>
        </p:nvPicPr>
        <p:blipFill>
          <a:blip r:embed="rId3"/>
          <a:stretch>
            <a:fillRect/>
          </a:stretch>
        </p:blipFill>
        <p:spPr>
          <a:xfrm>
            <a:off x="3380209" y="446076"/>
            <a:ext cx="4820194" cy="2263107"/>
          </a:xfrm>
          <a:prstGeom prst="rect">
            <a:avLst/>
          </a:prstGeom>
          <a:ln>
            <a:noFill/>
          </a:ln>
          <a:effectLst>
            <a:outerShdw blurRad="190500" algn="tl" rotWithShape="0">
              <a:srgbClr val="000000">
                <a:alpha val="70000"/>
              </a:srgbClr>
            </a:outerShdw>
          </a:effectLst>
        </p:spPr>
      </p:pic>
      <p:pic>
        <p:nvPicPr>
          <p:cNvPr id="9" name="Content Placeholder 6">
            <a:extLst>
              <a:ext uri="{FF2B5EF4-FFF2-40B4-BE49-F238E27FC236}">
                <a16:creationId xmlns:a16="http://schemas.microsoft.com/office/drawing/2014/main" id="{E7C43F63-E666-4D74-86F9-2A98229CF076}"/>
              </a:ext>
            </a:extLst>
          </p:cNvPr>
          <p:cNvPicPr>
            <a:picLocks noChangeAspect="1"/>
          </p:cNvPicPr>
          <p:nvPr/>
        </p:nvPicPr>
        <p:blipFill>
          <a:blip r:embed="rId4"/>
          <a:stretch>
            <a:fillRect/>
          </a:stretch>
        </p:blipFill>
        <p:spPr bwMode="auto">
          <a:xfrm>
            <a:off x="3050817" y="3073204"/>
            <a:ext cx="2808461" cy="1367747"/>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0" name="TextBox 9">
            <a:extLst>
              <a:ext uri="{FF2B5EF4-FFF2-40B4-BE49-F238E27FC236}">
                <a16:creationId xmlns:a16="http://schemas.microsoft.com/office/drawing/2014/main" id="{1309F53E-215C-4602-A26C-DB5301B7E9B3}"/>
              </a:ext>
            </a:extLst>
          </p:cNvPr>
          <p:cNvSpPr txBox="1"/>
          <p:nvPr/>
        </p:nvSpPr>
        <p:spPr>
          <a:xfrm>
            <a:off x="6029204" y="3133763"/>
            <a:ext cx="2715123" cy="1261884"/>
          </a:xfrm>
          <a:prstGeom prst="rect">
            <a:avLst/>
          </a:prstGeom>
          <a:noFill/>
        </p:spPr>
        <p:txBody>
          <a:bodyPr wrap="square" rtlCol="0">
            <a:spAutoFit/>
          </a:bodyPr>
          <a:lstStyle/>
          <a:p>
            <a:pPr marL="171450" indent="-171450" eaLnBrk="1" hangingPunct="1">
              <a:spcBef>
                <a:spcPct val="20000"/>
              </a:spcBef>
              <a:spcAft>
                <a:spcPts val="750"/>
              </a:spcAft>
              <a:buClr>
                <a:srgbClr val="FFFFFF">
                  <a:lumMod val="50000"/>
                </a:srgbClr>
              </a:buClr>
              <a:buFont typeface="Arial" panose="020B0604020202020204" pitchFamily="34" charset="0"/>
              <a:buChar char="•"/>
            </a:pPr>
            <a:r>
              <a:rPr lang="en-US" sz="1000" b="1" kern="0" dirty="0">
                <a:solidFill>
                  <a:srgbClr val="FFFFFF">
                    <a:lumMod val="95000"/>
                  </a:srgbClr>
                </a:solidFill>
                <a:latin typeface="Arial"/>
                <a:ea typeface="ヒラギノ角ゴ Pro W3"/>
              </a:rPr>
              <a:t>25</a:t>
            </a:r>
            <a:r>
              <a:rPr lang="en-US" sz="1000" kern="0" dirty="0">
                <a:solidFill>
                  <a:srgbClr val="FFFFFF">
                    <a:lumMod val="95000"/>
                  </a:srgbClr>
                </a:solidFill>
                <a:latin typeface="Arial"/>
                <a:ea typeface="ヒラギノ角ゴ Pro W3"/>
              </a:rPr>
              <a:t>% Critical</a:t>
            </a:r>
          </a:p>
          <a:p>
            <a:pPr marL="171450" indent="-171450" eaLnBrk="1" hangingPunct="1">
              <a:spcBef>
                <a:spcPct val="20000"/>
              </a:spcBef>
              <a:spcAft>
                <a:spcPts val="750"/>
              </a:spcAft>
              <a:buClr>
                <a:srgbClr val="FFFFFF">
                  <a:lumMod val="50000"/>
                </a:srgbClr>
              </a:buClr>
              <a:buFont typeface="Arial" panose="020B0604020202020204" pitchFamily="34" charset="0"/>
              <a:buChar char="•"/>
            </a:pPr>
            <a:r>
              <a:rPr lang="en-US" sz="1000" b="1" kern="0" dirty="0">
                <a:solidFill>
                  <a:srgbClr val="FFFFFF">
                    <a:lumMod val="95000"/>
                  </a:srgbClr>
                </a:solidFill>
                <a:latin typeface="Arial"/>
                <a:ea typeface="ヒラギノ角ゴ Pro W3"/>
              </a:rPr>
              <a:t>50</a:t>
            </a:r>
            <a:r>
              <a:rPr lang="en-US" sz="1000" kern="0" dirty="0">
                <a:solidFill>
                  <a:srgbClr val="FFFFFF">
                    <a:lumMod val="95000"/>
                  </a:srgbClr>
                </a:solidFill>
                <a:latin typeface="Arial"/>
                <a:ea typeface="ヒラギノ角ゴ Pro W3"/>
              </a:rPr>
              <a:t>% Chronic</a:t>
            </a:r>
          </a:p>
          <a:p>
            <a:pPr marL="171450" indent="-171450" eaLnBrk="1" hangingPunct="1">
              <a:spcBef>
                <a:spcPct val="20000"/>
              </a:spcBef>
              <a:spcAft>
                <a:spcPts val="750"/>
              </a:spcAft>
              <a:buClr>
                <a:srgbClr val="FFFFFF">
                  <a:lumMod val="50000"/>
                </a:srgbClr>
              </a:buClr>
              <a:buFont typeface="Arial" panose="020B0604020202020204" pitchFamily="34" charset="0"/>
              <a:buChar char="•"/>
            </a:pPr>
            <a:r>
              <a:rPr lang="en-US" sz="1000" b="1" kern="0" dirty="0">
                <a:solidFill>
                  <a:srgbClr val="FFFFFF">
                    <a:lumMod val="95000"/>
                  </a:srgbClr>
                </a:solidFill>
                <a:latin typeface="Arial"/>
                <a:ea typeface="ヒラギノ角ゴ Pro W3"/>
              </a:rPr>
              <a:t>75</a:t>
            </a:r>
            <a:r>
              <a:rPr lang="en-US" sz="1000" kern="0" dirty="0">
                <a:solidFill>
                  <a:srgbClr val="FFFFFF">
                    <a:lumMod val="95000"/>
                  </a:srgbClr>
                </a:solidFill>
                <a:latin typeface="Arial"/>
                <a:ea typeface="ヒラギノ角ゴ Pro W3"/>
              </a:rPr>
              <a:t>% Terminal</a:t>
            </a:r>
          </a:p>
          <a:p>
            <a:pPr marL="171450" indent="-171450" eaLnBrk="1" hangingPunct="1">
              <a:spcBef>
                <a:spcPct val="20000"/>
              </a:spcBef>
              <a:spcAft>
                <a:spcPts val="750"/>
              </a:spcAft>
              <a:buClr>
                <a:srgbClr val="FFFFFF">
                  <a:lumMod val="50000"/>
                </a:srgbClr>
              </a:buClr>
              <a:buFont typeface="Arial" panose="020B0604020202020204" pitchFamily="34" charset="0"/>
              <a:buChar char="•"/>
            </a:pPr>
            <a:r>
              <a:rPr lang="en-US" sz="1000" kern="0" dirty="0">
                <a:solidFill>
                  <a:schemeClr val="bg1">
                    <a:lumMod val="95000"/>
                  </a:schemeClr>
                </a:solidFill>
                <a:latin typeface="Arial"/>
                <a:ea typeface="+mn-ea"/>
              </a:rPr>
              <a:t>Acceleration Amount is a </a:t>
            </a:r>
            <a:r>
              <a:rPr lang="en-US" sz="1000" kern="0" dirty="0">
                <a:solidFill>
                  <a:srgbClr val="92D050"/>
                </a:solidFill>
                <a:latin typeface="Arial"/>
                <a:ea typeface="+mn-ea"/>
              </a:rPr>
              <a:t>dollar-for-dollar</a:t>
            </a:r>
            <a:r>
              <a:rPr lang="en-US" sz="1000" kern="0" dirty="0">
                <a:solidFill>
                  <a:schemeClr val="bg1">
                    <a:lumMod val="95000"/>
                  </a:schemeClr>
                </a:solidFill>
                <a:latin typeface="Arial"/>
                <a:ea typeface="+mn-ea"/>
              </a:rPr>
              <a:t> reduction of Face Amount</a:t>
            </a:r>
            <a:endParaRPr lang="en-US" sz="1600" kern="0" dirty="0">
              <a:solidFill>
                <a:srgbClr val="FFFFFF">
                  <a:lumMod val="95000"/>
                </a:srgbClr>
              </a:solidFill>
              <a:latin typeface="Arial"/>
              <a:ea typeface="ヒラギノ角ゴ Pro W3"/>
            </a:endParaRPr>
          </a:p>
        </p:txBody>
      </p:sp>
      <p:grpSp>
        <p:nvGrpSpPr>
          <p:cNvPr id="8" name="Group 7">
            <a:extLst>
              <a:ext uri="{FF2B5EF4-FFF2-40B4-BE49-F238E27FC236}">
                <a16:creationId xmlns:a16="http://schemas.microsoft.com/office/drawing/2014/main" id="{1E13123F-8CB8-4B46-B636-FE352BBD2475}"/>
              </a:ext>
            </a:extLst>
          </p:cNvPr>
          <p:cNvGrpSpPr/>
          <p:nvPr/>
        </p:nvGrpSpPr>
        <p:grpSpPr>
          <a:xfrm>
            <a:off x="622300" y="3389584"/>
            <a:ext cx="2048575" cy="276999"/>
            <a:chOff x="622300" y="3389584"/>
            <a:chExt cx="2048575" cy="276999"/>
          </a:xfrm>
        </p:grpSpPr>
        <p:sp>
          <p:nvSpPr>
            <p:cNvPr id="11" name="TextBox 10">
              <a:extLst>
                <a:ext uri="{FF2B5EF4-FFF2-40B4-BE49-F238E27FC236}">
                  <a16:creationId xmlns:a16="http://schemas.microsoft.com/office/drawing/2014/main" id="{1C096E91-4205-4F3A-BC21-57726D424602}"/>
                </a:ext>
              </a:extLst>
            </p:cNvPr>
            <p:cNvSpPr txBox="1"/>
            <p:nvPr/>
          </p:nvSpPr>
          <p:spPr>
            <a:xfrm>
              <a:off x="622300" y="3389584"/>
              <a:ext cx="2048575" cy="276999"/>
            </a:xfrm>
            <a:prstGeom prst="rect">
              <a:avLst/>
            </a:prstGeom>
            <a:noFill/>
          </p:spPr>
          <p:txBody>
            <a:bodyPr wrap="square" rtlCol="0">
              <a:spAutoFit/>
            </a:bodyPr>
            <a:lstStyle/>
            <a:p>
              <a:r>
                <a:rPr lang="en-US" sz="1200" dirty="0">
                  <a:solidFill>
                    <a:srgbClr val="FF0000"/>
                  </a:solidFill>
                </a:rPr>
                <a:t>Unique to Ameritas  </a:t>
              </a:r>
            </a:p>
          </p:txBody>
        </p:sp>
        <p:sp>
          <p:nvSpPr>
            <p:cNvPr id="12" name="Arrow: Right 11">
              <a:extLst>
                <a:ext uri="{FF2B5EF4-FFF2-40B4-BE49-F238E27FC236}">
                  <a16:creationId xmlns:a16="http://schemas.microsoft.com/office/drawing/2014/main" id="{98865890-A7E2-4217-8EAB-430D8CBAAF7B}"/>
                </a:ext>
              </a:extLst>
            </p:cNvPr>
            <p:cNvSpPr/>
            <p:nvPr/>
          </p:nvSpPr>
          <p:spPr bwMode="auto">
            <a:xfrm>
              <a:off x="2237890" y="3428197"/>
              <a:ext cx="281252" cy="214884"/>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 charset="0"/>
                <a:ea typeface="ヒラギノ角ゴ Pro W3" pitchFamily="1" charset="-128"/>
                <a:cs typeface="ヒラギノ角ゴ Pro W3" pitchFamily="1" charset="-128"/>
              </a:endParaRPr>
            </a:p>
          </p:txBody>
        </p:sp>
      </p:grpSp>
    </p:spTree>
    <p:extLst>
      <p:ext uri="{BB962C8B-B14F-4D97-AF65-F5344CB8AC3E}">
        <p14:creationId xmlns:p14="http://schemas.microsoft.com/office/powerpoint/2010/main" val="1732085629"/>
      </p:ext>
    </p:extLst>
  </p:cSld>
  <p:clrMapOvr>
    <a:masterClrMapping/>
  </p:clrMapOvr>
  <p:transition spd="med">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B0AA-5FD5-47A6-9891-8515BFE2E5C6}"/>
              </a:ext>
            </a:extLst>
          </p:cNvPr>
          <p:cNvSpPr>
            <a:spLocks noGrp="1"/>
          </p:cNvSpPr>
          <p:nvPr>
            <p:ph type="title"/>
          </p:nvPr>
        </p:nvSpPr>
        <p:spPr>
          <a:xfrm>
            <a:off x="128766" y="817062"/>
            <a:ext cx="1788264" cy="1293018"/>
          </a:xfrm>
        </p:spPr>
        <p:txBody>
          <a:bodyPr/>
          <a:lstStyle/>
          <a:p>
            <a:r>
              <a:rPr lang="en-US" dirty="0"/>
              <a:t>18 Living Benefits triggers </a:t>
            </a:r>
          </a:p>
        </p:txBody>
      </p:sp>
      <p:sp>
        <p:nvSpPr>
          <p:cNvPr id="5" name="Footer Placeholder 4">
            <a:extLst>
              <a:ext uri="{FF2B5EF4-FFF2-40B4-BE49-F238E27FC236}">
                <a16:creationId xmlns:a16="http://schemas.microsoft.com/office/drawing/2014/main" id="{210D6903-2F58-4B27-A796-A6560948512D}"/>
              </a:ext>
            </a:extLst>
          </p:cNvPr>
          <p:cNvSpPr>
            <a:spLocks noGrp="1"/>
          </p:cNvSpPr>
          <p:nvPr>
            <p:ph type="ftr" sz="quarter" idx="11"/>
          </p:nvPr>
        </p:nvSpPr>
        <p:spPr/>
        <p:txBody>
          <a:bodyPr/>
          <a:lstStyle/>
          <a:p>
            <a:pPr>
              <a:defRPr/>
            </a:pPr>
            <a:r>
              <a:rPr lang="en-US" dirty="0"/>
              <a:t>For financial professional and plan sponsor use only.</a:t>
            </a:r>
          </a:p>
        </p:txBody>
      </p:sp>
      <p:sp>
        <p:nvSpPr>
          <p:cNvPr id="6" name="Slide Number Placeholder 5">
            <a:extLst>
              <a:ext uri="{FF2B5EF4-FFF2-40B4-BE49-F238E27FC236}">
                <a16:creationId xmlns:a16="http://schemas.microsoft.com/office/drawing/2014/main" id="{27C43BC7-70CF-4898-84E9-2C228BBD1896}"/>
              </a:ext>
            </a:extLst>
          </p:cNvPr>
          <p:cNvSpPr>
            <a:spLocks noGrp="1"/>
          </p:cNvSpPr>
          <p:nvPr>
            <p:ph type="sldNum" sz="quarter" idx="12"/>
          </p:nvPr>
        </p:nvSpPr>
        <p:spPr/>
        <p:txBody>
          <a:bodyPr/>
          <a:lstStyle/>
          <a:p>
            <a:pPr>
              <a:defRPr/>
            </a:pPr>
            <a:fld id="{EA6C380B-F38E-9E4F-ABA2-542EE6C16AC1}" type="slidenum">
              <a:rPr lang="en-US" smtClean="0"/>
              <a:pPr>
                <a:defRPr/>
              </a:pPr>
              <a:t>5</a:t>
            </a:fld>
            <a:endParaRPr lang="en-US" dirty="0"/>
          </a:p>
        </p:txBody>
      </p:sp>
      <p:sp>
        <p:nvSpPr>
          <p:cNvPr id="9" name="TextBox 8">
            <a:extLst>
              <a:ext uri="{FF2B5EF4-FFF2-40B4-BE49-F238E27FC236}">
                <a16:creationId xmlns:a16="http://schemas.microsoft.com/office/drawing/2014/main" id="{B24C865D-35B4-49C3-B5C9-A6E9B421AD1B}"/>
              </a:ext>
            </a:extLst>
          </p:cNvPr>
          <p:cNvSpPr txBox="1"/>
          <p:nvPr/>
        </p:nvSpPr>
        <p:spPr>
          <a:xfrm>
            <a:off x="2151153" y="477680"/>
            <a:ext cx="1445798" cy="338554"/>
          </a:xfrm>
          <a:prstGeom prst="rect">
            <a:avLst/>
          </a:prstGeom>
          <a:solidFill>
            <a:srgbClr val="D3222A"/>
          </a:solidFill>
        </p:spPr>
        <p:txBody>
          <a:bodyPr wrap="square" rtlCol="0">
            <a:spAutoFit/>
          </a:bodyPr>
          <a:lstStyle/>
          <a:p>
            <a:pPr algn="ctr"/>
            <a:r>
              <a:rPr lang="en-US" sz="1600" dirty="0">
                <a:solidFill>
                  <a:schemeClr val="bg1"/>
                </a:solidFill>
              </a:rPr>
              <a:t>Critical (15)</a:t>
            </a:r>
          </a:p>
        </p:txBody>
      </p:sp>
      <p:sp>
        <p:nvSpPr>
          <p:cNvPr id="10" name="TextBox 9">
            <a:extLst>
              <a:ext uri="{FF2B5EF4-FFF2-40B4-BE49-F238E27FC236}">
                <a16:creationId xmlns:a16="http://schemas.microsoft.com/office/drawing/2014/main" id="{6D982F54-5BF5-4FE0-9957-3FD19590D89C}"/>
              </a:ext>
            </a:extLst>
          </p:cNvPr>
          <p:cNvSpPr txBox="1"/>
          <p:nvPr/>
        </p:nvSpPr>
        <p:spPr>
          <a:xfrm>
            <a:off x="2098733" y="965633"/>
            <a:ext cx="3319033" cy="4257791"/>
          </a:xfrm>
          <a:prstGeom prst="rect">
            <a:avLst/>
          </a:prstGeom>
          <a:noFill/>
        </p:spPr>
        <p:txBody>
          <a:bodyPr wrap="square" rtlCol="0">
            <a:noAutofit/>
          </a:bodyPr>
          <a:lstStyle/>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End-Stage Renal Failure</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Invasive/Metastatic Cancer</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Stroke </a:t>
            </a:r>
            <a:r>
              <a:rPr lang="en-US" sz="1300" dirty="0">
                <a:solidFill>
                  <a:srgbClr val="FF0000"/>
                </a:solidFill>
                <a:effectLst/>
                <a:latin typeface="+mj-lt"/>
                <a:ea typeface="Calibri" panose="020F0502020204030204" pitchFamily="34" charset="0"/>
                <a:cs typeface="Times New Roman" panose="02020603050405020304" pitchFamily="18" charset="0"/>
              </a:rPr>
              <a:t>(30 days)</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Major Heart Attack</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Major Organ Transplant</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ALS (i.e., Lou Gehrig's Disease)</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Blindness due to Diabetes</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Aplastic Anemia</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Aortic Aneurysm</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Heart Valve Replacement</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Paralysis of </a:t>
            </a:r>
            <a:r>
              <a:rPr lang="en-US" sz="1300" dirty="0">
                <a:solidFill>
                  <a:schemeClr val="bg1"/>
                </a:solidFill>
                <a:latin typeface="+mj-lt"/>
                <a:ea typeface="Calibri" panose="020F0502020204030204" pitchFamily="34" charset="0"/>
                <a:cs typeface="Times New Roman" panose="02020603050405020304" pitchFamily="18" charset="0"/>
              </a:rPr>
              <a:t>2 or more limbs </a:t>
            </a:r>
            <a:r>
              <a:rPr lang="en-US" sz="1300" dirty="0">
                <a:solidFill>
                  <a:srgbClr val="FF0000"/>
                </a:solidFill>
                <a:latin typeface="+mj-lt"/>
                <a:ea typeface="Calibri" panose="020F0502020204030204" pitchFamily="34" charset="0"/>
                <a:cs typeface="Times New Roman" panose="02020603050405020304" pitchFamily="18" charset="0"/>
              </a:rPr>
              <a:t>(90 days)</a:t>
            </a:r>
            <a:endParaRPr lang="en-US" sz="1300" dirty="0">
              <a:solidFill>
                <a:srgbClr val="FF0000"/>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Major Burns</a:t>
            </a:r>
          </a:p>
          <a:p>
            <a:pPr marL="342900" marR="0" lvl="0" indent="-342900">
              <a:lnSpc>
                <a:spcPct val="107000"/>
              </a:lnSpc>
              <a:spcBef>
                <a:spcPts val="0"/>
              </a:spcBef>
              <a:spcAft>
                <a:spcPts val="0"/>
              </a:spcAft>
              <a:buFont typeface="+mj-lt"/>
              <a:buAutoNum type="arabicPeriod"/>
            </a:pPr>
            <a:r>
              <a:rPr lang="en-US" sz="1300" dirty="0">
                <a:solidFill>
                  <a:schemeClr val="bg1"/>
                </a:solidFill>
                <a:effectLst/>
                <a:latin typeface="+mj-lt"/>
                <a:ea typeface="Calibri" panose="020F0502020204030204" pitchFamily="34" charset="0"/>
                <a:cs typeface="Times New Roman" panose="02020603050405020304" pitchFamily="18" charset="0"/>
              </a:rPr>
              <a:t>Coma </a:t>
            </a:r>
            <a:r>
              <a:rPr lang="en-US" sz="1300" dirty="0">
                <a:solidFill>
                  <a:srgbClr val="FF0000"/>
                </a:solidFill>
                <a:effectLst/>
                <a:latin typeface="+mj-lt"/>
                <a:ea typeface="Calibri" panose="020F0502020204030204" pitchFamily="34" charset="0"/>
                <a:cs typeface="Times New Roman" panose="02020603050405020304" pitchFamily="18" charset="0"/>
              </a:rPr>
              <a:t>(96 hours)</a:t>
            </a:r>
          </a:p>
          <a:p>
            <a:pPr marL="342900" indent="-342900">
              <a:lnSpc>
                <a:spcPct val="107000"/>
              </a:lnSpc>
              <a:spcBef>
                <a:spcPts val="0"/>
              </a:spcBef>
              <a:spcAft>
                <a:spcPts val="0"/>
              </a:spcAft>
              <a:buFont typeface="+mj-lt"/>
              <a:buAutoNum type="arabicPeriod"/>
            </a:pPr>
            <a:r>
              <a:rPr lang="en-US" sz="1300" dirty="0">
                <a:solidFill>
                  <a:schemeClr val="bg1"/>
                </a:solidFill>
                <a:latin typeface="+mj-lt"/>
                <a:cs typeface="Times New Roman" panose="02020603050405020304" pitchFamily="18" charset="0"/>
              </a:rPr>
              <a:t>Benign Brain Tumor</a:t>
            </a:r>
          </a:p>
          <a:p>
            <a:pPr marL="342900" marR="0" lvl="0" indent="-342900">
              <a:lnSpc>
                <a:spcPct val="107000"/>
              </a:lnSpc>
              <a:spcBef>
                <a:spcPts val="0"/>
              </a:spcBef>
              <a:spcAft>
                <a:spcPts val="0"/>
              </a:spcAft>
              <a:buFont typeface="+mj-lt"/>
              <a:buAutoNum type="arabicPeriod"/>
            </a:pPr>
            <a:r>
              <a:rPr lang="en-US" sz="1300" dirty="0">
                <a:solidFill>
                  <a:schemeClr val="bg1"/>
                </a:solidFill>
                <a:latin typeface="+mj-lt"/>
                <a:cs typeface="Times New Roman" panose="02020603050405020304" pitchFamily="18" charset="0"/>
              </a:rPr>
              <a:t>Coronary Artery Bypass Graft Surgery</a:t>
            </a:r>
          </a:p>
          <a:p>
            <a:pPr marL="228600" indent="-228600">
              <a:buFont typeface="Arial" panose="020B0604020202020204" pitchFamily="34" charset="0"/>
              <a:buChar char="•"/>
            </a:pPr>
            <a:endParaRPr lang="en-US" sz="1000" baseline="0" dirty="0">
              <a:solidFill>
                <a:schemeClr val="tx1">
                  <a:lumMod val="65000"/>
                  <a:lumOff val="35000"/>
                </a:schemeClr>
              </a:solidFill>
            </a:endParaRPr>
          </a:p>
        </p:txBody>
      </p:sp>
      <p:sp>
        <p:nvSpPr>
          <p:cNvPr id="13" name="Text Placeholder 3">
            <a:extLst>
              <a:ext uri="{FF2B5EF4-FFF2-40B4-BE49-F238E27FC236}">
                <a16:creationId xmlns:a16="http://schemas.microsoft.com/office/drawing/2014/main" id="{50EF21E2-7FC4-45E5-9459-15DAA1258379}"/>
              </a:ext>
            </a:extLst>
          </p:cNvPr>
          <p:cNvSpPr>
            <a:spLocks noGrp="1"/>
          </p:cNvSpPr>
          <p:nvPr>
            <p:ph type="body" sz="half" idx="2"/>
          </p:nvPr>
        </p:nvSpPr>
        <p:spPr>
          <a:xfrm>
            <a:off x="5497313" y="945803"/>
            <a:ext cx="2659123" cy="742046"/>
          </a:xfrm>
        </p:spPr>
        <p:txBody>
          <a:bodyPr/>
          <a:lstStyle/>
          <a:p>
            <a:pPr marL="342900" indent="-342900" eaLnBrk="0" hangingPunct="0">
              <a:lnSpc>
                <a:spcPct val="107000"/>
              </a:lnSpc>
              <a:spcBef>
                <a:spcPts val="0"/>
              </a:spcBef>
              <a:spcAft>
                <a:spcPts val="0"/>
              </a:spcAft>
              <a:buFont typeface="+mj-lt"/>
              <a:buAutoNum type="arabicPeriod" startAt="16"/>
            </a:pPr>
            <a:r>
              <a:rPr lang="en-US" sz="1300" kern="1200" dirty="0">
                <a:solidFill>
                  <a:schemeClr val="bg1"/>
                </a:solidFill>
                <a:latin typeface="+mj-lt"/>
                <a:cs typeface="Times New Roman" panose="02020603050405020304" pitchFamily="18" charset="0"/>
              </a:rPr>
              <a:t>Severe cognitive impairment</a:t>
            </a:r>
          </a:p>
          <a:p>
            <a:pPr marL="342900" indent="-342900" eaLnBrk="0" hangingPunct="0">
              <a:lnSpc>
                <a:spcPct val="107000"/>
              </a:lnSpc>
              <a:spcBef>
                <a:spcPts val="0"/>
              </a:spcBef>
              <a:spcAft>
                <a:spcPts val="0"/>
              </a:spcAft>
              <a:buFont typeface="+mj-lt"/>
              <a:buAutoNum type="arabicPeriod" startAt="16"/>
            </a:pPr>
            <a:r>
              <a:rPr lang="en-US" sz="1300" kern="1200" dirty="0">
                <a:solidFill>
                  <a:schemeClr val="bg1"/>
                </a:solidFill>
                <a:latin typeface="+mj-lt"/>
                <a:cs typeface="Times New Roman" panose="02020603050405020304" pitchFamily="18" charset="0"/>
              </a:rPr>
              <a:t>2/6 ADL’s </a:t>
            </a:r>
          </a:p>
          <a:p>
            <a:pPr eaLnBrk="0" hangingPunct="0">
              <a:lnSpc>
                <a:spcPct val="107000"/>
              </a:lnSpc>
              <a:spcBef>
                <a:spcPts val="0"/>
              </a:spcBef>
              <a:spcAft>
                <a:spcPts val="0"/>
              </a:spcAft>
            </a:pPr>
            <a:r>
              <a:rPr lang="en-US" sz="1300" kern="1200" dirty="0">
                <a:solidFill>
                  <a:srgbClr val="FF0000"/>
                </a:solidFill>
                <a:latin typeface="+mj-lt"/>
                <a:cs typeface="Times New Roman" panose="02020603050405020304" pitchFamily="18" charset="0"/>
              </a:rPr>
              <a:t>(90 days)</a:t>
            </a:r>
          </a:p>
        </p:txBody>
      </p:sp>
      <p:sp>
        <p:nvSpPr>
          <p:cNvPr id="16" name="TextBox 15">
            <a:extLst>
              <a:ext uri="{FF2B5EF4-FFF2-40B4-BE49-F238E27FC236}">
                <a16:creationId xmlns:a16="http://schemas.microsoft.com/office/drawing/2014/main" id="{6DBF67D5-2866-4C0C-B583-24A179E165EA}"/>
              </a:ext>
            </a:extLst>
          </p:cNvPr>
          <p:cNvSpPr txBox="1"/>
          <p:nvPr/>
        </p:nvSpPr>
        <p:spPr>
          <a:xfrm>
            <a:off x="5599469" y="478508"/>
            <a:ext cx="1445798" cy="338554"/>
          </a:xfrm>
          <a:prstGeom prst="rect">
            <a:avLst/>
          </a:prstGeom>
          <a:solidFill>
            <a:srgbClr val="D3222A"/>
          </a:solidFill>
        </p:spPr>
        <p:txBody>
          <a:bodyPr wrap="square" rtlCol="0">
            <a:spAutoFit/>
          </a:bodyPr>
          <a:lstStyle/>
          <a:p>
            <a:pPr algn="ctr"/>
            <a:r>
              <a:rPr lang="en-US" sz="1600" dirty="0">
                <a:solidFill>
                  <a:schemeClr val="bg1"/>
                </a:solidFill>
              </a:rPr>
              <a:t>Chronic (2)</a:t>
            </a:r>
          </a:p>
        </p:txBody>
      </p:sp>
      <p:sp>
        <p:nvSpPr>
          <p:cNvPr id="17" name="TextBox 16">
            <a:extLst>
              <a:ext uri="{FF2B5EF4-FFF2-40B4-BE49-F238E27FC236}">
                <a16:creationId xmlns:a16="http://schemas.microsoft.com/office/drawing/2014/main" id="{D97D8A15-9DA5-4EC1-9B5D-1E3829546862}"/>
              </a:ext>
            </a:extLst>
          </p:cNvPr>
          <p:cNvSpPr txBox="1"/>
          <p:nvPr/>
        </p:nvSpPr>
        <p:spPr>
          <a:xfrm>
            <a:off x="5599469" y="2247683"/>
            <a:ext cx="1344079" cy="338554"/>
          </a:xfrm>
          <a:prstGeom prst="rect">
            <a:avLst/>
          </a:prstGeom>
          <a:solidFill>
            <a:srgbClr val="D3222A"/>
          </a:solidFill>
        </p:spPr>
        <p:txBody>
          <a:bodyPr wrap="square" rtlCol="0">
            <a:spAutoFit/>
          </a:bodyPr>
          <a:lstStyle/>
          <a:p>
            <a:pPr algn="ctr"/>
            <a:r>
              <a:rPr lang="en-US" sz="1600" dirty="0">
                <a:solidFill>
                  <a:schemeClr val="bg1"/>
                </a:solidFill>
              </a:rPr>
              <a:t>Terminal (1)</a:t>
            </a:r>
          </a:p>
        </p:txBody>
      </p:sp>
      <p:sp>
        <p:nvSpPr>
          <p:cNvPr id="18" name="Text Placeholder 3">
            <a:extLst>
              <a:ext uri="{FF2B5EF4-FFF2-40B4-BE49-F238E27FC236}">
                <a16:creationId xmlns:a16="http://schemas.microsoft.com/office/drawing/2014/main" id="{5B41C64E-BFF3-4E10-99F2-53BD6025EE8A}"/>
              </a:ext>
            </a:extLst>
          </p:cNvPr>
          <p:cNvSpPr txBox="1">
            <a:spLocks/>
          </p:cNvSpPr>
          <p:nvPr/>
        </p:nvSpPr>
        <p:spPr bwMode="auto">
          <a:xfrm>
            <a:off x="5497313" y="2783438"/>
            <a:ext cx="2567768" cy="362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ts val="750"/>
              </a:spcAft>
              <a:buClr>
                <a:schemeClr val="bg1">
                  <a:lumMod val="50000"/>
                </a:schemeClr>
              </a:buClr>
              <a:buFont typeface="Wingdings" pitchFamily="2" charset="2"/>
              <a:buNone/>
              <a:defRPr sz="1000" baseline="0">
                <a:solidFill>
                  <a:schemeClr val="bg1">
                    <a:lumMod val="95000"/>
                  </a:schemeClr>
                </a:solidFill>
                <a:latin typeface="Arial"/>
                <a:ea typeface="+mn-ea"/>
                <a:cs typeface="ヒラギノ角ゴ Pro W3" pitchFamily="1" charset="-128"/>
              </a:defRPr>
            </a:lvl1pPr>
            <a:lvl2pPr marL="342900" indent="0" algn="l" rtl="0" eaLnBrk="1" fontAlgn="base" hangingPunct="1">
              <a:spcBef>
                <a:spcPct val="20000"/>
              </a:spcBef>
              <a:spcAft>
                <a:spcPts val="750"/>
              </a:spcAft>
              <a:buClr>
                <a:schemeClr val="bg1">
                  <a:lumMod val="50000"/>
                </a:schemeClr>
              </a:buClr>
              <a:buFont typeface="Wingdings" pitchFamily="2" charset="2"/>
              <a:buNone/>
              <a:defRPr sz="900" baseline="0">
                <a:solidFill>
                  <a:schemeClr val="tx1">
                    <a:lumMod val="65000"/>
                    <a:lumOff val="35000"/>
                  </a:schemeClr>
                </a:solidFill>
                <a:latin typeface="Arial"/>
                <a:ea typeface="+mn-ea"/>
                <a:cs typeface="ヒラギノ角ゴ Pro W3" pitchFamily="1" charset="-128"/>
              </a:defRPr>
            </a:lvl2pPr>
            <a:lvl3pPr marL="685800" indent="0" algn="l" rtl="0" eaLnBrk="1" fontAlgn="base" hangingPunct="1">
              <a:spcBef>
                <a:spcPct val="20000"/>
              </a:spcBef>
              <a:spcAft>
                <a:spcPts val="750"/>
              </a:spcAft>
              <a:buClr>
                <a:schemeClr val="bg1">
                  <a:lumMod val="50000"/>
                </a:schemeClr>
              </a:buClr>
              <a:buFont typeface="Wingdings" pitchFamily="2" charset="2"/>
              <a:buNone/>
              <a:defRPr sz="750" baseline="0">
                <a:solidFill>
                  <a:schemeClr val="tx1">
                    <a:lumMod val="65000"/>
                    <a:lumOff val="35000"/>
                  </a:schemeClr>
                </a:solidFill>
                <a:latin typeface="Arial"/>
                <a:ea typeface="+mn-ea"/>
                <a:cs typeface="ヒラギノ角ゴ Pro W3" pitchFamily="1" charset="-128"/>
              </a:defRPr>
            </a:lvl3pPr>
            <a:lvl4pPr marL="1028700" indent="0" algn="l" rtl="0" eaLnBrk="1" fontAlgn="base" hangingPunct="1">
              <a:spcBef>
                <a:spcPct val="20000"/>
              </a:spcBef>
              <a:spcAft>
                <a:spcPts val="750"/>
              </a:spcAft>
              <a:buClr>
                <a:schemeClr val="bg1">
                  <a:lumMod val="50000"/>
                </a:schemeClr>
              </a:buClr>
              <a:buFont typeface="Wingdings" pitchFamily="2" charset="2"/>
              <a:buNone/>
              <a:defRPr sz="675" baseline="0">
                <a:solidFill>
                  <a:schemeClr val="tx1">
                    <a:lumMod val="65000"/>
                    <a:lumOff val="35000"/>
                  </a:schemeClr>
                </a:solidFill>
                <a:latin typeface="Arial"/>
                <a:ea typeface="+mn-ea"/>
                <a:cs typeface="ヒラギノ角ゴ Pro W3" pitchFamily="1" charset="-128"/>
              </a:defRPr>
            </a:lvl4pPr>
            <a:lvl5pPr marL="1371600" indent="0" algn="l" rtl="0" eaLnBrk="1" fontAlgn="base" hangingPunct="1">
              <a:spcBef>
                <a:spcPct val="20000"/>
              </a:spcBef>
              <a:spcAft>
                <a:spcPts val="750"/>
              </a:spcAft>
              <a:buClr>
                <a:schemeClr val="bg1">
                  <a:lumMod val="50000"/>
                </a:schemeClr>
              </a:buClr>
              <a:buFont typeface="Wingdings" pitchFamily="2" charset="2"/>
              <a:buNone/>
              <a:defRPr sz="675" baseline="0">
                <a:solidFill>
                  <a:schemeClr val="tx1">
                    <a:lumMod val="65000"/>
                    <a:lumOff val="35000"/>
                  </a:schemeClr>
                </a:solidFill>
                <a:latin typeface="Arial"/>
                <a:ea typeface="+mn-ea"/>
                <a:cs typeface="ヒラギノ角ゴ Pro W3" pitchFamily="1" charset="-128"/>
              </a:defRPr>
            </a:lvl5pPr>
            <a:lvl6pPr marL="1714500" indent="0" algn="l" rtl="0" eaLnBrk="1" fontAlgn="base" hangingPunct="1">
              <a:spcBef>
                <a:spcPct val="20000"/>
              </a:spcBef>
              <a:spcAft>
                <a:spcPct val="0"/>
              </a:spcAft>
              <a:buNone/>
              <a:defRPr sz="675">
                <a:solidFill>
                  <a:schemeClr val="tx1"/>
                </a:solidFill>
                <a:latin typeface="+mn-lt"/>
                <a:ea typeface="+mn-ea"/>
                <a:cs typeface="+mn-cs"/>
              </a:defRPr>
            </a:lvl6pPr>
            <a:lvl7pPr marL="2057400" indent="0" algn="l" rtl="0" eaLnBrk="1" fontAlgn="base" hangingPunct="1">
              <a:spcBef>
                <a:spcPct val="20000"/>
              </a:spcBef>
              <a:spcAft>
                <a:spcPct val="0"/>
              </a:spcAft>
              <a:buNone/>
              <a:defRPr sz="675">
                <a:solidFill>
                  <a:schemeClr val="tx1"/>
                </a:solidFill>
                <a:latin typeface="+mn-lt"/>
                <a:ea typeface="+mn-ea"/>
                <a:cs typeface="+mn-cs"/>
              </a:defRPr>
            </a:lvl7pPr>
            <a:lvl8pPr marL="2400300" indent="0" algn="l" rtl="0" eaLnBrk="1" fontAlgn="base" hangingPunct="1">
              <a:spcBef>
                <a:spcPct val="20000"/>
              </a:spcBef>
              <a:spcAft>
                <a:spcPct val="0"/>
              </a:spcAft>
              <a:buNone/>
              <a:defRPr sz="675">
                <a:solidFill>
                  <a:schemeClr val="tx1"/>
                </a:solidFill>
                <a:latin typeface="+mn-lt"/>
                <a:ea typeface="+mn-ea"/>
                <a:cs typeface="+mn-cs"/>
              </a:defRPr>
            </a:lvl8pPr>
            <a:lvl9pPr marL="2743200" indent="0" algn="l" rtl="0" eaLnBrk="1" fontAlgn="base" hangingPunct="1">
              <a:spcBef>
                <a:spcPct val="20000"/>
              </a:spcBef>
              <a:spcAft>
                <a:spcPct val="0"/>
              </a:spcAft>
              <a:buNone/>
              <a:defRPr sz="675">
                <a:solidFill>
                  <a:schemeClr val="tx1"/>
                </a:solidFill>
                <a:latin typeface="+mn-lt"/>
                <a:ea typeface="+mn-ea"/>
                <a:cs typeface="+mn-cs"/>
              </a:defRPr>
            </a:lvl9pPr>
          </a:lstStyle>
          <a:p>
            <a:pPr marL="342900" indent="-342900" eaLnBrk="0" hangingPunct="0">
              <a:spcBef>
                <a:spcPct val="0"/>
              </a:spcBef>
              <a:spcAft>
                <a:spcPct val="0"/>
              </a:spcAft>
              <a:buFont typeface="+mj-lt"/>
              <a:buAutoNum type="arabicPeriod" startAt="18"/>
            </a:pPr>
            <a:r>
              <a:rPr lang="en-US" sz="1400" dirty="0">
                <a:solidFill>
                  <a:schemeClr val="bg1"/>
                </a:solidFill>
                <a:latin typeface="Arial" charset="0"/>
                <a:ea typeface="ヒラギノ角ゴ Pro W3" charset="0"/>
              </a:rPr>
              <a:t>12 months to live or less</a:t>
            </a:r>
          </a:p>
        </p:txBody>
      </p:sp>
    </p:spTree>
    <p:extLst>
      <p:ext uri="{BB962C8B-B14F-4D97-AF65-F5344CB8AC3E}">
        <p14:creationId xmlns:p14="http://schemas.microsoft.com/office/powerpoint/2010/main" val="4134697592"/>
      </p:ext>
    </p:extLst>
  </p:cSld>
  <p:clrMapOvr>
    <a:masterClrMapping/>
  </p:clrMapOvr>
  <p:transition spd="med">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EEA4-D61B-4F83-AEAF-F0F2DC9DE602}"/>
              </a:ext>
            </a:extLst>
          </p:cNvPr>
          <p:cNvSpPr>
            <a:spLocks noGrp="1"/>
          </p:cNvSpPr>
          <p:nvPr>
            <p:ph type="title"/>
          </p:nvPr>
        </p:nvSpPr>
        <p:spPr>
          <a:xfrm>
            <a:off x="683772" y="278667"/>
            <a:ext cx="3550130" cy="505104"/>
          </a:xfrm>
        </p:spPr>
        <p:txBody>
          <a:bodyPr/>
          <a:lstStyle/>
          <a:p>
            <a:r>
              <a:rPr lang="en-US" sz="2000" dirty="0">
                <a:solidFill>
                  <a:srgbClr val="92D050"/>
                </a:solidFill>
              </a:rPr>
              <a:t>Paid-Up Additions (FPUR)</a:t>
            </a:r>
          </a:p>
        </p:txBody>
      </p:sp>
      <p:sp>
        <p:nvSpPr>
          <p:cNvPr id="5" name="Footer Placeholder 4">
            <a:extLst>
              <a:ext uri="{FF2B5EF4-FFF2-40B4-BE49-F238E27FC236}">
                <a16:creationId xmlns:a16="http://schemas.microsoft.com/office/drawing/2014/main" id="{93C3633C-2BF6-4137-92D9-699D4014789D}"/>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17DCBBB1-D69B-4877-96F5-45C102F9C349}"/>
              </a:ext>
            </a:extLst>
          </p:cNvPr>
          <p:cNvSpPr>
            <a:spLocks noGrp="1"/>
          </p:cNvSpPr>
          <p:nvPr>
            <p:ph type="sldNum" sz="quarter" idx="12"/>
          </p:nvPr>
        </p:nvSpPr>
        <p:spPr/>
        <p:txBody>
          <a:bodyPr/>
          <a:lstStyle/>
          <a:p>
            <a:pPr>
              <a:defRPr/>
            </a:pPr>
            <a:fld id="{EA6C380B-F38E-9E4F-ABA2-542EE6C16AC1}" type="slidenum">
              <a:rPr lang="en-US" smtClean="0"/>
              <a:pPr>
                <a:defRPr/>
              </a:pPr>
              <a:t>6</a:t>
            </a:fld>
            <a:endParaRPr lang="en-US" dirty="0"/>
          </a:p>
        </p:txBody>
      </p:sp>
      <p:pic>
        <p:nvPicPr>
          <p:cNvPr id="8" name="Picture 7">
            <a:extLst>
              <a:ext uri="{FF2B5EF4-FFF2-40B4-BE49-F238E27FC236}">
                <a16:creationId xmlns:a16="http://schemas.microsoft.com/office/drawing/2014/main" id="{CE703AE5-F386-4975-BF19-2C983AF9872D}"/>
              </a:ext>
            </a:extLst>
          </p:cNvPr>
          <p:cNvPicPr>
            <a:picLocks noChangeAspect="1"/>
          </p:cNvPicPr>
          <p:nvPr/>
        </p:nvPicPr>
        <p:blipFill>
          <a:blip r:embed="rId3"/>
          <a:stretch>
            <a:fillRect/>
          </a:stretch>
        </p:blipFill>
        <p:spPr>
          <a:xfrm>
            <a:off x="4016726" y="883653"/>
            <a:ext cx="4904437" cy="1056118"/>
          </a:xfrm>
          <a:prstGeom prst="rect">
            <a:avLst/>
          </a:prstGeom>
        </p:spPr>
      </p:pic>
      <p:sp>
        <p:nvSpPr>
          <p:cNvPr id="10" name="TextBox 9">
            <a:extLst>
              <a:ext uri="{FF2B5EF4-FFF2-40B4-BE49-F238E27FC236}">
                <a16:creationId xmlns:a16="http://schemas.microsoft.com/office/drawing/2014/main" id="{D01B67DB-764C-4D39-A289-D6AFC3EE1A55}"/>
              </a:ext>
            </a:extLst>
          </p:cNvPr>
          <p:cNvSpPr txBox="1"/>
          <p:nvPr/>
        </p:nvSpPr>
        <p:spPr>
          <a:xfrm>
            <a:off x="222837" y="975872"/>
            <a:ext cx="3442447" cy="1600438"/>
          </a:xfrm>
          <a:prstGeom prst="rect">
            <a:avLst/>
          </a:prstGeom>
          <a:noFill/>
        </p:spPr>
        <p:txBody>
          <a:bodyPr wrap="square" rtlCol="0">
            <a:spAutoFit/>
          </a:bodyPr>
          <a:lstStyle/>
          <a:p>
            <a:pPr marL="342900" indent="-342900">
              <a:buFont typeface="Arial" panose="020B0604020202020204" pitchFamily="34" charset="0"/>
              <a:buChar char="•"/>
            </a:pPr>
            <a:r>
              <a:rPr lang="en-US" sz="1400" dirty="0">
                <a:solidFill>
                  <a:schemeClr val="bg1"/>
                </a:solidFill>
              </a:rPr>
              <a:t>Allows client to purchase additional amounts of life insurance</a:t>
            </a:r>
            <a:br>
              <a:rPr lang="en-US" sz="1400" dirty="0">
                <a:solidFill>
                  <a:schemeClr val="bg1"/>
                </a:solidFill>
              </a:rPr>
            </a:br>
            <a:endParaRPr lang="en-US" sz="1400" dirty="0">
              <a:solidFill>
                <a:schemeClr val="bg1"/>
              </a:solidFill>
            </a:endParaRPr>
          </a:p>
          <a:p>
            <a:pPr marL="342900" indent="-342900">
              <a:buFont typeface="Arial" panose="020B0604020202020204" pitchFamily="34" charset="0"/>
              <a:buChar char="•"/>
            </a:pPr>
            <a:r>
              <a:rPr lang="en-US" sz="1400" dirty="0">
                <a:solidFill>
                  <a:srgbClr val="92D050"/>
                </a:solidFill>
              </a:rPr>
              <a:t>Flexibility</a:t>
            </a:r>
            <a:r>
              <a:rPr lang="en-US" sz="1400" dirty="0">
                <a:solidFill>
                  <a:schemeClr val="bg1"/>
                </a:solidFill>
              </a:rPr>
              <a:t> allows client to choose </a:t>
            </a:r>
            <a:r>
              <a:rPr lang="en-US" sz="1400" dirty="0">
                <a:solidFill>
                  <a:srgbClr val="92D050"/>
                </a:solidFill>
              </a:rPr>
              <a:t>when &amp; how much </a:t>
            </a:r>
            <a:r>
              <a:rPr lang="en-US" sz="1400" dirty="0">
                <a:solidFill>
                  <a:schemeClr val="bg1"/>
                </a:solidFill>
              </a:rPr>
              <a:t>paid-up insurance they buy</a:t>
            </a:r>
            <a:br>
              <a:rPr lang="en-US" sz="1400" dirty="0">
                <a:solidFill>
                  <a:schemeClr val="bg1"/>
                </a:solidFill>
              </a:rPr>
            </a:br>
            <a:endParaRPr lang="en-US" sz="1400" dirty="0">
              <a:solidFill>
                <a:schemeClr val="bg1"/>
              </a:solidFill>
            </a:endParaRPr>
          </a:p>
        </p:txBody>
      </p:sp>
      <p:sp>
        <p:nvSpPr>
          <p:cNvPr id="14" name="TextBox 13">
            <a:extLst>
              <a:ext uri="{FF2B5EF4-FFF2-40B4-BE49-F238E27FC236}">
                <a16:creationId xmlns:a16="http://schemas.microsoft.com/office/drawing/2014/main" id="{48418CB7-AAA3-4BE3-AF92-E57C6F5282EC}"/>
              </a:ext>
            </a:extLst>
          </p:cNvPr>
          <p:cNvSpPr txBox="1"/>
          <p:nvPr/>
        </p:nvSpPr>
        <p:spPr>
          <a:xfrm>
            <a:off x="222837" y="2576310"/>
            <a:ext cx="5527657" cy="1077218"/>
          </a:xfrm>
          <a:prstGeom prst="rect">
            <a:avLst/>
          </a:prstGeom>
          <a:noFill/>
        </p:spPr>
        <p:txBody>
          <a:bodyPr wrap="square" rtlCol="0">
            <a:spAutoFit/>
          </a:bodyPr>
          <a:lstStyle/>
          <a:p>
            <a:pPr marL="342900" indent="-342900">
              <a:buFont typeface="Arial" panose="020B0604020202020204" pitchFamily="34" charset="0"/>
              <a:buChar char="•"/>
            </a:pPr>
            <a:r>
              <a:rPr lang="en-US" sz="1400" dirty="0">
                <a:solidFill>
                  <a:schemeClr val="bg1"/>
                </a:solidFill>
              </a:rPr>
              <a:t>Base Premium vs FPUR Premium </a:t>
            </a:r>
            <a:r>
              <a:rPr lang="en-US" sz="1400" dirty="0">
                <a:solidFill>
                  <a:srgbClr val="92D050"/>
                </a:solidFill>
              </a:rPr>
              <a:t>(overfunding)</a:t>
            </a:r>
            <a:br>
              <a:rPr lang="en-US" sz="1400" dirty="0">
                <a:solidFill>
                  <a:srgbClr val="92D050"/>
                </a:solidFill>
              </a:rPr>
            </a:br>
            <a:endParaRPr lang="en-US" sz="1400" dirty="0">
              <a:solidFill>
                <a:srgbClr val="92D050"/>
              </a:solidFill>
            </a:endParaRPr>
          </a:p>
          <a:p>
            <a:pPr marL="342900" indent="-342900">
              <a:buFont typeface="Arial" panose="020B0604020202020204" pitchFamily="34" charset="0"/>
              <a:buChar char="•"/>
            </a:pPr>
            <a:r>
              <a:rPr lang="en-US" sz="1800" dirty="0">
                <a:solidFill>
                  <a:srgbClr val="92D050"/>
                </a:solidFill>
              </a:rPr>
              <a:t>FPUR Premium </a:t>
            </a:r>
            <a:r>
              <a:rPr lang="en-US" sz="1800" dirty="0">
                <a:solidFill>
                  <a:srgbClr val="92D050"/>
                </a:solidFill>
                <a:sym typeface="Wingdings" panose="05000000000000000000" pitchFamily="2" charset="2"/>
              </a:rPr>
              <a:t> Helps your client to build more cash value and earn more dividends</a:t>
            </a:r>
            <a:endParaRPr lang="en-US" sz="1800" dirty="0">
              <a:solidFill>
                <a:srgbClr val="92D050"/>
              </a:solidFill>
            </a:endParaRPr>
          </a:p>
        </p:txBody>
      </p:sp>
    </p:spTree>
    <p:extLst>
      <p:ext uri="{BB962C8B-B14F-4D97-AF65-F5344CB8AC3E}">
        <p14:creationId xmlns:p14="http://schemas.microsoft.com/office/powerpoint/2010/main" val="2925471005"/>
      </p:ext>
    </p:extLst>
  </p:cSld>
  <p:clrMapOvr>
    <a:masterClrMapping/>
  </p:clrMapOvr>
  <p:transition spd="med">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5CDE-DD14-4358-82A0-2BFBE7AAF91E}"/>
              </a:ext>
            </a:extLst>
          </p:cNvPr>
          <p:cNvSpPr>
            <a:spLocks noGrp="1"/>
          </p:cNvSpPr>
          <p:nvPr>
            <p:ph type="title"/>
          </p:nvPr>
        </p:nvSpPr>
        <p:spPr>
          <a:xfrm>
            <a:off x="684445" y="249973"/>
            <a:ext cx="6051283" cy="604997"/>
          </a:xfrm>
        </p:spPr>
        <p:txBody>
          <a:bodyPr/>
          <a:lstStyle/>
          <a:p>
            <a:r>
              <a:rPr lang="en-US" sz="2000" dirty="0">
                <a:solidFill>
                  <a:srgbClr val="92D050"/>
                </a:solidFill>
              </a:rPr>
              <a:t>Debt Elimination &amp; Paid-Up Additions (FPUR)</a:t>
            </a:r>
          </a:p>
        </p:txBody>
      </p:sp>
      <p:sp>
        <p:nvSpPr>
          <p:cNvPr id="5" name="Footer Placeholder 4">
            <a:extLst>
              <a:ext uri="{FF2B5EF4-FFF2-40B4-BE49-F238E27FC236}">
                <a16:creationId xmlns:a16="http://schemas.microsoft.com/office/drawing/2014/main" id="{82F7D434-5706-464B-88E6-7FD36AE0F356}"/>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5DC2006F-1ED7-4CB6-8CF9-5D9F6455970B}"/>
              </a:ext>
            </a:extLst>
          </p:cNvPr>
          <p:cNvSpPr>
            <a:spLocks noGrp="1"/>
          </p:cNvSpPr>
          <p:nvPr>
            <p:ph type="sldNum" sz="quarter" idx="12"/>
          </p:nvPr>
        </p:nvSpPr>
        <p:spPr/>
        <p:txBody>
          <a:bodyPr/>
          <a:lstStyle/>
          <a:p>
            <a:pPr>
              <a:defRPr/>
            </a:pPr>
            <a:fld id="{EA6C380B-F38E-9E4F-ABA2-542EE6C16AC1}" type="slidenum">
              <a:rPr lang="en-US" smtClean="0"/>
              <a:pPr>
                <a:defRPr/>
              </a:pPr>
              <a:t>7</a:t>
            </a:fld>
            <a:endParaRPr lang="en-US" dirty="0"/>
          </a:p>
        </p:txBody>
      </p:sp>
      <p:sp>
        <p:nvSpPr>
          <p:cNvPr id="7" name="TextBox 6">
            <a:extLst>
              <a:ext uri="{FF2B5EF4-FFF2-40B4-BE49-F238E27FC236}">
                <a16:creationId xmlns:a16="http://schemas.microsoft.com/office/drawing/2014/main" id="{5C4C02EF-3B40-461B-8DF9-B0B7FD4C1A13}"/>
              </a:ext>
            </a:extLst>
          </p:cNvPr>
          <p:cNvSpPr txBox="1"/>
          <p:nvPr/>
        </p:nvSpPr>
        <p:spPr>
          <a:xfrm>
            <a:off x="684445" y="854970"/>
            <a:ext cx="5570358" cy="800219"/>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chemeClr val="bg1"/>
                </a:solidFill>
              </a:rPr>
              <a:t>Optimal Plan Design: </a:t>
            </a:r>
            <a:r>
              <a:rPr lang="en-US" sz="1800" dirty="0">
                <a:solidFill>
                  <a:srgbClr val="92D050"/>
                </a:solidFill>
              </a:rPr>
              <a:t>“Minimum Non-</a:t>
            </a:r>
            <a:r>
              <a:rPr lang="en-US" sz="1800" dirty="0" err="1">
                <a:solidFill>
                  <a:srgbClr val="92D050"/>
                </a:solidFill>
              </a:rPr>
              <a:t>Mec</a:t>
            </a:r>
            <a:r>
              <a:rPr lang="en-US" sz="1800" dirty="0">
                <a:solidFill>
                  <a:srgbClr val="92D050"/>
                </a:solidFill>
              </a:rPr>
              <a:t>”</a:t>
            </a:r>
            <a:br>
              <a:rPr lang="en-US" sz="1400" dirty="0">
                <a:solidFill>
                  <a:srgbClr val="92D050"/>
                </a:solidFill>
              </a:rPr>
            </a:br>
            <a:r>
              <a:rPr lang="en-US" sz="1400" dirty="0">
                <a:solidFill>
                  <a:schemeClr val="bg1"/>
                </a:solidFill>
              </a:rPr>
              <a:t>-</a:t>
            </a:r>
            <a:r>
              <a:rPr lang="en-US" sz="1400" dirty="0">
                <a:solidFill>
                  <a:srgbClr val="FF0000"/>
                </a:solidFill>
              </a:rPr>
              <a:t>Minimizes</a:t>
            </a:r>
            <a:r>
              <a:rPr lang="en-US" sz="1400" dirty="0">
                <a:solidFill>
                  <a:schemeClr val="bg1"/>
                </a:solidFill>
              </a:rPr>
              <a:t> death benefit</a:t>
            </a:r>
            <a:br>
              <a:rPr lang="en-US" sz="1400" dirty="0">
                <a:solidFill>
                  <a:schemeClr val="bg1"/>
                </a:solidFill>
              </a:rPr>
            </a:br>
            <a:r>
              <a:rPr lang="en-US" sz="1400" dirty="0">
                <a:solidFill>
                  <a:schemeClr val="bg1"/>
                </a:solidFill>
              </a:rPr>
              <a:t>-</a:t>
            </a:r>
            <a:r>
              <a:rPr lang="en-US" sz="1400" dirty="0">
                <a:solidFill>
                  <a:srgbClr val="92D050"/>
                </a:solidFill>
              </a:rPr>
              <a:t>Maximizes</a:t>
            </a:r>
            <a:r>
              <a:rPr lang="en-US" sz="1400" dirty="0">
                <a:solidFill>
                  <a:schemeClr val="bg1"/>
                </a:solidFill>
              </a:rPr>
              <a:t> cash value growth</a:t>
            </a:r>
          </a:p>
        </p:txBody>
      </p:sp>
      <p:sp>
        <p:nvSpPr>
          <p:cNvPr id="8" name="TextBox 7">
            <a:extLst>
              <a:ext uri="{FF2B5EF4-FFF2-40B4-BE49-F238E27FC236}">
                <a16:creationId xmlns:a16="http://schemas.microsoft.com/office/drawing/2014/main" id="{23979B55-2897-4768-9B4C-3ED733FCF9DE}"/>
              </a:ext>
            </a:extLst>
          </p:cNvPr>
          <p:cNvSpPr txBox="1"/>
          <p:nvPr/>
        </p:nvSpPr>
        <p:spPr>
          <a:xfrm>
            <a:off x="1090397" y="1771531"/>
            <a:ext cx="7399831" cy="400110"/>
          </a:xfrm>
          <a:prstGeom prst="rect">
            <a:avLst/>
          </a:prstGeom>
          <a:noFill/>
        </p:spPr>
        <p:txBody>
          <a:bodyPr wrap="square" rtlCol="0">
            <a:spAutoFit/>
          </a:bodyPr>
          <a:lstStyle/>
          <a:p>
            <a:r>
              <a:rPr lang="en-US" sz="2000" b="1" dirty="0">
                <a:solidFill>
                  <a:srgbClr val="92D050"/>
                </a:solidFill>
              </a:rPr>
              <a:t>Higher Cash Value Growth = Faster Debt Elimination</a:t>
            </a:r>
          </a:p>
        </p:txBody>
      </p:sp>
      <p:pic>
        <p:nvPicPr>
          <p:cNvPr id="10" name="Picture 9">
            <a:extLst>
              <a:ext uri="{FF2B5EF4-FFF2-40B4-BE49-F238E27FC236}">
                <a16:creationId xmlns:a16="http://schemas.microsoft.com/office/drawing/2014/main" id="{1C901A67-BDB9-4C05-AE63-F2AF416EA960}"/>
              </a:ext>
            </a:extLst>
          </p:cNvPr>
          <p:cNvPicPr>
            <a:picLocks noChangeAspect="1"/>
          </p:cNvPicPr>
          <p:nvPr/>
        </p:nvPicPr>
        <p:blipFill>
          <a:blip r:embed="rId3"/>
          <a:stretch>
            <a:fillRect/>
          </a:stretch>
        </p:blipFill>
        <p:spPr>
          <a:xfrm>
            <a:off x="906715" y="2207664"/>
            <a:ext cx="2028586" cy="1332861"/>
          </a:xfrm>
          <a:prstGeom prst="rect">
            <a:avLst/>
          </a:prstGeom>
        </p:spPr>
      </p:pic>
      <p:pic>
        <p:nvPicPr>
          <p:cNvPr id="12" name="Picture 11">
            <a:extLst>
              <a:ext uri="{FF2B5EF4-FFF2-40B4-BE49-F238E27FC236}">
                <a16:creationId xmlns:a16="http://schemas.microsoft.com/office/drawing/2014/main" id="{24E144CA-53E0-4EB6-A365-BA1DA3D0CD04}"/>
              </a:ext>
            </a:extLst>
          </p:cNvPr>
          <p:cNvPicPr>
            <a:picLocks noChangeAspect="1"/>
          </p:cNvPicPr>
          <p:nvPr/>
        </p:nvPicPr>
        <p:blipFill>
          <a:blip r:embed="rId4"/>
          <a:stretch>
            <a:fillRect/>
          </a:stretch>
        </p:blipFill>
        <p:spPr>
          <a:xfrm>
            <a:off x="906715" y="3710691"/>
            <a:ext cx="2228850" cy="1009650"/>
          </a:xfrm>
          <a:prstGeom prst="rect">
            <a:avLst/>
          </a:prstGeom>
        </p:spPr>
      </p:pic>
      <p:sp>
        <p:nvSpPr>
          <p:cNvPr id="13" name="TextBox 12">
            <a:extLst>
              <a:ext uri="{FF2B5EF4-FFF2-40B4-BE49-F238E27FC236}">
                <a16:creationId xmlns:a16="http://schemas.microsoft.com/office/drawing/2014/main" id="{CE11D78B-9C3E-4CA2-9E20-6CB11777E9F2}"/>
              </a:ext>
            </a:extLst>
          </p:cNvPr>
          <p:cNvSpPr txBox="1"/>
          <p:nvPr/>
        </p:nvSpPr>
        <p:spPr>
          <a:xfrm>
            <a:off x="3895804" y="2433334"/>
            <a:ext cx="4441372" cy="1538883"/>
          </a:xfrm>
          <a:prstGeom prst="rect">
            <a:avLst/>
          </a:prstGeom>
          <a:noFill/>
        </p:spPr>
        <p:txBody>
          <a:bodyPr wrap="square" rtlCol="0">
            <a:spAutoFit/>
          </a:bodyPr>
          <a:lstStyle/>
          <a:p>
            <a:r>
              <a:rPr lang="en-US" sz="2000" dirty="0">
                <a:solidFill>
                  <a:schemeClr val="bg1"/>
                </a:solidFill>
              </a:rPr>
              <a:t>Total Premium: $10,000/year</a:t>
            </a:r>
          </a:p>
          <a:p>
            <a:r>
              <a:rPr lang="en-US" sz="2000" dirty="0">
                <a:solidFill>
                  <a:schemeClr val="bg1"/>
                </a:solidFill>
              </a:rPr>
              <a:t>Base Premium: $3,677.88</a:t>
            </a:r>
          </a:p>
          <a:p>
            <a:r>
              <a:rPr lang="en-US" sz="2000" dirty="0">
                <a:solidFill>
                  <a:srgbClr val="FFFF00"/>
                </a:solidFill>
              </a:rPr>
              <a:t>FPUR Premium: $6,322.12</a:t>
            </a:r>
          </a:p>
          <a:p>
            <a:endParaRPr lang="en-US" sz="2000" dirty="0">
              <a:solidFill>
                <a:srgbClr val="FFFF00"/>
              </a:solidFill>
            </a:endParaRPr>
          </a:p>
          <a:p>
            <a:r>
              <a:rPr lang="en-US" sz="1400" dirty="0">
                <a:solidFill>
                  <a:srgbClr val="FFFF00"/>
                </a:solidFill>
              </a:rPr>
              <a:t>*overfunded portion, helping to build cash value faster</a:t>
            </a:r>
          </a:p>
        </p:txBody>
      </p:sp>
    </p:spTree>
    <p:extLst>
      <p:ext uri="{BB962C8B-B14F-4D97-AF65-F5344CB8AC3E}">
        <p14:creationId xmlns:p14="http://schemas.microsoft.com/office/powerpoint/2010/main" val="847502040"/>
      </p:ext>
    </p:extLst>
  </p:cSld>
  <p:clrMapOvr>
    <a:masterClrMapping/>
  </p:clrMapOvr>
  <p:transition spd="med">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DA10-6034-4E9D-A64C-DFBF17F7FE13}"/>
              </a:ext>
            </a:extLst>
          </p:cNvPr>
          <p:cNvSpPr>
            <a:spLocks noGrp="1"/>
          </p:cNvSpPr>
          <p:nvPr>
            <p:ph type="title"/>
          </p:nvPr>
        </p:nvSpPr>
        <p:spPr>
          <a:xfrm>
            <a:off x="702982" y="217195"/>
            <a:ext cx="3469448" cy="697205"/>
          </a:xfrm>
        </p:spPr>
        <p:txBody>
          <a:bodyPr/>
          <a:lstStyle/>
          <a:p>
            <a:r>
              <a:rPr lang="en-US" sz="2000" dirty="0">
                <a:solidFill>
                  <a:srgbClr val="92D050"/>
                </a:solidFill>
              </a:rPr>
              <a:t>Loans on Whole Life</a:t>
            </a:r>
          </a:p>
        </p:txBody>
      </p:sp>
      <p:sp>
        <p:nvSpPr>
          <p:cNvPr id="5" name="Footer Placeholder 4">
            <a:extLst>
              <a:ext uri="{FF2B5EF4-FFF2-40B4-BE49-F238E27FC236}">
                <a16:creationId xmlns:a16="http://schemas.microsoft.com/office/drawing/2014/main" id="{15F50A07-A501-4775-AD16-668166F88EF9}"/>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BD803C25-79C4-42E4-86B5-B43C58D21116}"/>
              </a:ext>
            </a:extLst>
          </p:cNvPr>
          <p:cNvSpPr>
            <a:spLocks noGrp="1"/>
          </p:cNvSpPr>
          <p:nvPr>
            <p:ph type="sldNum" sz="quarter" idx="12"/>
          </p:nvPr>
        </p:nvSpPr>
        <p:spPr/>
        <p:txBody>
          <a:bodyPr/>
          <a:lstStyle/>
          <a:p>
            <a:pPr>
              <a:defRPr/>
            </a:pPr>
            <a:fld id="{EA6C380B-F38E-9E4F-ABA2-542EE6C16AC1}" type="slidenum">
              <a:rPr lang="en-US" smtClean="0"/>
              <a:pPr>
                <a:defRPr/>
              </a:pPr>
              <a:t>8</a:t>
            </a:fld>
            <a:endParaRPr lang="en-US" dirty="0"/>
          </a:p>
        </p:txBody>
      </p:sp>
      <p:sp>
        <p:nvSpPr>
          <p:cNvPr id="7" name="TextBox 6">
            <a:extLst>
              <a:ext uri="{FF2B5EF4-FFF2-40B4-BE49-F238E27FC236}">
                <a16:creationId xmlns:a16="http://schemas.microsoft.com/office/drawing/2014/main" id="{F2B40108-8A3F-437E-9EB4-4D4A5BE6A437}"/>
              </a:ext>
            </a:extLst>
          </p:cNvPr>
          <p:cNvSpPr txBox="1"/>
          <p:nvPr/>
        </p:nvSpPr>
        <p:spPr>
          <a:xfrm>
            <a:off x="702981" y="737667"/>
            <a:ext cx="7672616" cy="707886"/>
          </a:xfrm>
          <a:prstGeom prst="rect">
            <a:avLst/>
          </a:prstGeom>
          <a:noFill/>
        </p:spPr>
        <p:txBody>
          <a:bodyPr wrap="square" rtlCol="0">
            <a:spAutoFit/>
          </a:bodyPr>
          <a:lstStyle/>
          <a:p>
            <a:r>
              <a:rPr lang="en-US" sz="1600" b="1" dirty="0">
                <a:solidFill>
                  <a:schemeClr val="bg1"/>
                </a:solidFill>
              </a:rPr>
              <a:t>Loans on WL – either used as </a:t>
            </a:r>
            <a:r>
              <a:rPr lang="en-US" sz="1600" b="1" dirty="0">
                <a:solidFill>
                  <a:srgbClr val="FFFF00"/>
                </a:solidFill>
              </a:rPr>
              <a:t>Direct Recognition</a:t>
            </a:r>
            <a:r>
              <a:rPr lang="en-US" sz="1600" b="1" dirty="0">
                <a:solidFill>
                  <a:schemeClr val="bg1"/>
                </a:solidFill>
              </a:rPr>
              <a:t> or </a:t>
            </a:r>
            <a:r>
              <a:rPr lang="en-US" sz="1600" b="1" dirty="0">
                <a:solidFill>
                  <a:srgbClr val="FFFF00"/>
                </a:solidFill>
              </a:rPr>
              <a:t>Non-Direct Recognition</a:t>
            </a:r>
          </a:p>
          <a:p>
            <a:endParaRPr lang="en-US" dirty="0"/>
          </a:p>
        </p:txBody>
      </p:sp>
      <p:sp>
        <p:nvSpPr>
          <p:cNvPr id="14" name="TextBox 13">
            <a:extLst>
              <a:ext uri="{FF2B5EF4-FFF2-40B4-BE49-F238E27FC236}">
                <a16:creationId xmlns:a16="http://schemas.microsoft.com/office/drawing/2014/main" id="{726DE20C-5DDD-4E0D-9F29-2FF48FFA55A5}"/>
              </a:ext>
            </a:extLst>
          </p:cNvPr>
          <p:cNvSpPr txBox="1"/>
          <p:nvPr/>
        </p:nvSpPr>
        <p:spPr>
          <a:xfrm>
            <a:off x="776086" y="1267866"/>
            <a:ext cx="7023207" cy="2062103"/>
          </a:xfrm>
          <a:prstGeom prst="rect">
            <a:avLst/>
          </a:prstGeom>
          <a:noFill/>
        </p:spPr>
        <p:txBody>
          <a:bodyPr wrap="square" rtlCol="0">
            <a:spAutoFit/>
          </a:bodyPr>
          <a:lstStyle/>
          <a:p>
            <a:r>
              <a:rPr lang="en-US" sz="1600" dirty="0">
                <a:solidFill>
                  <a:schemeClr val="bg1"/>
                </a:solidFill>
              </a:rPr>
              <a:t>Fixed Loans: Current rate 4% (4% max)</a:t>
            </a:r>
            <a:br>
              <a:rPr lang="en-US" sz="1600" dirty="0">
                <a:solidFill>
                  <a:schemeClr val="bg1"/>
                </a:solidFill>
              </a:rPr>
            </a:br>
            <a:r>
              <a:rPr lang="en-US" sz="1600" dirty="0">
                <a:solidFill>
                  <a:schemeClr val="bg1"/>
                </a:solidFill>
              </a:rPr>
              <a:t>	</a:t>
            </a:r>
            <a:r>
              <a:rPr lang="en-US" sz="1600" dirty="0">
                <a:solidFill>
                  <a:srgbClr val="FF0000"/>
                </a:solidFill>
              </a:rPr>
              <a:t>-Direct Recognition: </a:t>
            </a:r>
            <a:r>
              <a:rPr lang="en-US" sz="1600" dirty="0">
                <a:solidFill>
                  <a:schemeClr val="bg1"/>
                </a:solidFill>
              </a:rPr>
              <a:t>Dividends are impacted by loan</a:t>
            </a:r>
          </a:p>
          <a:p>
            <a:endParaRPr lang="en-US" sz="1600" dirty="0">
              <a:solidFill>
                <a:schemeClr val="bg1"/>
              </a:solidFill>
            </a:endParaRPr>
          </a:p>
          <a:p>
            <a:r>
              <a:rPr lang="en-US" sz="1600" dirty="0">
                <a:solidFill>
                  <a:schemeClr val="bg1"/>
                </a:solidFill>
              </a:rPr>
              <a:t>Variable Loans: Current rate 4% (Maximum rate varies)</a:t>
            </a:r>
          </a:p>
          <a:p>
            <a:r>
              <a:rPr lang="en-US" sz="1600" dirty="0">
                <a:solidFill>
                  <a:schemeClr val="bg1"/>
                </a:solidFill>
              </a:rPr>
              <a:t>	</a:t>
            </a:r>
            <a:r>
              <a:rPr lang="en-US" sz="1600" dirty="0">
                <a:solidFill>
                  <a:srgbClr val="92D050"/>
                </a:solidFill>
              </a:rPr>
              <a:t>-Non-Direct Recognition: </a:t>
            </a:r>
            <a:r>
              <a:rPr lang="en-US" sz="1600" dirty="0">
                <a:solidFill>
                  <a:schemeClr val="bg1"/>
                </a:solidFill>
              </a:rPr>
              <a:t>Dividends are </a:t>
            </a:r>
            <a:r>
              <a:rPr lang="en-US" sz="1600" dirty="0">
                <a:solidFill>
                  <a:srgbClr val="92D050"/>
                </a:solidFill>
              </a:rPr>
              <a:t>NOT</a:t>
            </a:r>
            <a:r>
              <a:rPr lang="en-US" sz="1600" dirty="0">
                <a:solidFill>
                  <a:schemeClr val="bg1"/>
                </a:solidFill>
              </a:rPr>
              <a:t> impacted by loan</a:t>
            </a:r>
          </a:p>
          <a:p>
            <a:endParaRPr lang="en-US" sz="1600" dirty="0">
              <a:solidFill>
                <a:schemeClr val="bg1"/>
              </a:solidFill>
            </a:endParaRPr>
          </a:p>
          <a:p>
            <a:endParaRPr lang="en-US" sz="1600" dirty="0">
              <a:solidFill>
                <a:schemeClr val="bg1"/>
              </a:solidFill>
            </a:endParaRPr>
          </a:p>
          <a:p>
            <a:r>
              <a:rPr lang="en-US" sz="1600" b="1" dirty="0">
                <a:solidFill>
                  <a:schemeClr val="bg1"/>
                </a:solidFill>
              </a:rPr>
              <a:t>Variable Loan is recommended in </a:t>
            </a:r>
            <a:r>
              <a:rPr lang="en-US" sz="1600" b="1" u="sng" dirty="0">
                <a:solidFill>
                  <a:schemeClr val="bg1"/>
                </a:solidFill>
              </a:rPr>
              <a:t>most</a:t>
            </a:r>
            <a:r>
              <a:rPr lang="en-US" sz="1600" b="1" dirty="0">
                <a:solidFill>
                  <a:schemeClr val="bg1"/>
                </a:solidFill>
              </a:rPr>
              <a:t> cases</a:t>
            </a:r>
          </a:p>
        </p:txBody>
      </p:sp>
    </p:spTree>
    <p:extLst>
      <p:ext uri="{BB962C8B-B14F-4D97-AF65-F5344CB8AC3E}">
        <p14:creationId xmlns:p14="http://schemas.microsoft.com/office/powerpoint/2010/main" val="2010207593"/>
      </p:ext>
    </p:extLst>
  </p:cSld>
  <p:clrMapOvr>
    <a:masterClrMapping/>
  </p:clrMapOvr>
  <p:transition spd="med">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DA10-6034-4E9D-A64C-DFBF17F7FE13}"/>
              </a:ext>
            </a:extLst>
          </p:cNvPr>
          <p:cNvSpPr>
            <a:spLocks noGrp="1"/>
          </p:cNvSpPr>
          <p:nvPr>
            <p:ph type="title"/>
          </p:nvPr>
        </p:nvSpPr>
        <p:spPr>
          <a:xfrm>
            <a:off x="702982" y="217195"/>
            <a:ext cx="3477132" cy="697205"/>
          </a:xfrm>
        </p:spPr>
        <p:txBody>
          <a:bodyPr/>
          <a:lstStyle/>
          <a:p>
            <a:r>
              <a:rPr lang="en-US" sz="2000" dirty="0">
                <a:solidFill>
                  <a:srgbClr val="92D050"/>
                </a:solidFill>
              </a:rPr>
              <a:t>Policy Loans Continued… </a:t>
            </a:r>
          </a:p>
        </p:txBody>
      </p:sp>
      <p:sp>
        <p:nvSpPr>
          <p:cNvPr id="5" name="Footer Placeholder 4">
            <a:extLst>
              <a:ext uri="{FF2B5EF4-FFF2-40B4-BE49-F238E27FC236}">
                <a16:creationId xmlns:a16="http://schemas.microsoft.com/office/drawing/2014/main" id="{15F50A07-A501-4775-AD16-668166F88EF9}"/>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BD803C25-79C4-42E4-86B5-B43C58D21116}"/>
              </a:ext>
            </a:extLst>
          </p:cNvPr>
          <p:cNvSpPr>
            <a:spLocks noGrp="1"/>
          </p:cNvSpPr>
          <p:nvPr>
            <p:ph type="sldNum" sz="quarter" idx="12"/>
          </p:nvPr>
        </p:nvSpPr>
        <p:spPr/>
        <p:txBody>
          <a:bodyPr/>
          <a:lstStyle/>
          <a:p>
            <a:pPr>
              <a:defRPr/>
            </a:pPr>
            <a:fld id="{EA6C380B-F38E-9E4F-ABA2-542EE6C16AC1}" type="slidenum">
              <a:rPr lang="en-US" smtClean="0"/>
              <a:pPr>
                <a:defRPr/>
              </a:pPr>
              <a:t>9</a:t>
            </a:fld>
            <a:endParaRPr lang="en-US" dirty="0"/>
          </a:p>
        </p:txBody>
      </p:sp>
      <p:sp>
        <p:nvSpPr>
          <p:cNvPr id="3" name="TextBox 2">
            <a:extLst>
              <a:ext uri="{FF2B5EF4-FFF2-40B4-BE49-F238E27FC236}">
                <a16:creationId xmlns:a16="http://schemas.microsoft.com/office/drawing/2014/main" id="{F3501406-F1C1-4054-AFEF-148496ADF0CA}"/>
              </a:ext>
            </a:extLst>
          </p:cNvPr>
          <p:cNvSpPr txBox="1"/>
          <p:nvPr/>
        </p:nvSpPr>
        <p:spPr>
          <a:xfrm>
            <a:off x="829876" y="1014292"/>
            <a:ext cx="6108806" cy="203132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Loan Repayments can be made at any time. </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Changing loan types is allowed </a:t>
            </a:r>
            <a:br>
              <a:rPr lang="en-US" sz="1600" dirty="0">
                <a:solidFill>
                  <a:schemeClr val="bg1"/>
                </a:solidFill>
              </a:rPr>
            </a:br>
            <a:r>
              <a:rPr lang="en-US" sz="1600" dirty="0">
                <a:solidFill>
                  <a:schemeClr val="bg1"/>
                </a:solidFill>
              </a:rPr>
              <a:t>-Can NOT change during 12-month period loan is taken or the date loan type is changed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*Policy loans are available the 1</a:t>
            </a:r>
            <a:r>
              <a:rPr lang="en-US" sz="1600" b="1" baseline="30000" dirty="0">
                <a:solidFill>
                  <a:schemeClr val="bg1"/>
                </a:solidFill>
              </a:rPr>
              <a:t>st</a:t>
            </a:r>
            <a:r>
              <a:rPr lang="en-US" sz="1600" b="1" dirty="0">
                <a:solidFill>
                  <a:schemeClr val="bg1"/>
                </a:solidFill>
              </a:rPr>
              <a:t> year when using FPUR*</a:t>
            </a:r>
          </a:p>
          <a:p>
            <a:endParaRPr lang="en-US" sz="1400" dirty="0"/>
          </a:p>
        </p:txBody>
      </p:sp>
    </p:spTree>
    <p:extLst>
      <p:ext uri="{BB962C8B-B14F-4D97-AF65-F5344CB8AC3E}">
        <p14:creationId xmlns:p14="http://schemas.microsoft.com/office/powerpoint/2010/main" val="2417056362"/>
      </p:ext>
    </p:extLst>
  </p:cSld>
  <p:clrMapOvr>
    <a:masterClrMapping/>
  </p:clrMapOvr>
  <p:transition spd="med">
    <p:strips dir="ru"/>
  </p:transition>
</p:sld>
</file>

<file path=ppt/theme/theme1.xml><?xml version="1.0" encoding="utf-8"?>
<a:theme xmlns:a="http://schemas.openxmlformats.org/drawingml/2006/main" name="Default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18124</TotalTime>
  <Words>2439</Words>
  <Application>Microsoft Office PowerPoint</Application>
  <PresentationFormat>On-screen Show (16:9)</PresentationFormat>
  <Paragraphs>226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Default Theme</vt:lpstr>
      <vt:lpstr>Ameritas</vt:lpstr>
      <vt:lpstr>Access WL – Product Details</vt:lpstr>
      <vt:lpstr>Underwriting on Access WL</vt:lpstr>
      <vt:lpstr>Talk to your clients about living benefits </vt:lpstr>
      <vt:lpstr>18 Living Benefits triggers </vt:lpstr>
      <vt:lpstr>Paid-Up Additions (FPUR)</vt:lpstr>
      <vt:lpstr>Debt Elimination &amp; Paid-Up Additions (FPUR)</vt:lpstr>
      <vt:lpstr>Loans on Whole Life</vt:lpstr>
      <vt:lpstr>Policy Loans Continued… </vt:lpstr>
      <vt:lpstr>Optional Riders on Access WL</vt:lpstr>
      <vt:lpstr>Setting up the Quote</vt:lpstr>
      <vt:lpstr>Tools for Access WL</vt:lpstr>
      <vt:lpstr>PowerPoint Presentation</vt:lpstr>
      <vt:lpstr>For Help &amp; Other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Crook</dc:creator>
  <cp:lastModifiedBy>Dylan Krings</cp:lastModifiedBy>
  <cp:revision>556</cp:revision>
  <cp:lastPrinted>2021-07-03T15:00:58Z</cp:lastPrinted>
  <dcterms:created xsi:type="dcterms:W3CDTF">2018-01-23T22:18:17Z</dcterms:created>
  <dcterms:modified xsi:type="dcterms:W3CDTF">2022-03-18T18:41:48Z</dcterms:modified>
</cp:coreProperties>
</file>